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57" r:id="rId4"/>
    <p:sldId id="258" r:id="rId5"/>
    <p:sldId id="259" r:id="rId6"/>
    <p:sldId id="260" r:id="rId7"/>
    <p:sldId id="262" r:id="rId8"/>
    <p:sldId id="261" r:id="rId9"/>
    <p:sldId id="270" r:id="rId10"/>
    <p:sldId id="263" r:id="rId11"/>
    <p:sldId id="273" r:id="rId12"/>
    <p:sldId id="264" r:id="rId13"/>
    <p:sldId id="265" r:id="rId14"/>
    <p:sldId id="266" r:id="rId15"/>
    <p:sldId id="267" r:id="rId16"/>
    <p:sldId id="268" r:id="rId17"/>
    <p:sldId id="269" r:id="rId18"/>
    <p:sldId id="271" r:id="rId19"/>
    <p:sldId id="272" r:id="rId20"/>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8F722B-EA86-481F-B9F3-E01CC8CC8F30}" v="1" dt="2023-02-24T07:41:09.653"/>
    <p1510:client id="{64C6FF1F-2F5E-4576-84AB-7C4A7D69231B}" v="27" dt="2023-02-24T07:32:32.6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Caballero" userId="477649b87a1881a0" providerId="LiveId" clId="{3E8F722B-EA86-481F-B9F3-E01CC8CC8F30}"/>
    <pc:docChg chg="addSld modSld">
      <pc:chgData name="Rodrigo Caballero" userId="477649b87a1881a0" providerId="LiveId" clId="{3E8F722B-EA86-481F-B9F3-E01CC8CC8F30}" dt="2023-02-24T07:41:20.480" v="6" actId="14100"/>
      <pc:docMkLst>
        <pc:docMk/>
      </pc:docMkLst>
      <pc:sldChg chg="addSp delSp modSp new mod">
        <pc:chgData name="Rodrigo Caballero" userId="477649b87a1881a0" providerId="LiveId" clId="{3E8F722B-EA86-481F-B9F3-E01CC8CC8F30}" dt="2023-02-24T07:41:20.480" v="6" actId="14100"/>
        <pc:sldMkLst>
          <pc:docMk/>
          <pc:sldMk cId="1117632532" sldId="274"/>
        </pc:sldMkLst>
        <pc:spChg chg="del">
          <ac:chgData name="Rodrigo Caballero" userId="477649b87a1881a0" providerId="LiveId" clId="{3E8F722B-EA86-481F-B9F3-E01CC8CC8F30}" dt="2023-02-24T07:41:09.653" v="1"/>
          <ac:spMkLst>
            <pc:docMk/>
            <pc:sldMk cId="1117632532" sldId="274"/>
            <ac:spMk id="3" creationId="{2212A14F-3965-DC2D-B1EC-A86B583621BF}"/>
          </ac:spMkLst>
        </pc:spChg>
        <pc:picChg chg="add mod">
          <ac:chgData name="Rodrigo Caballero" userId="477649b87a1881a0" providerId="LiveId" clId="{3E8F722B-EA86-481F-B9F3-E01CC8CC8F30}" dt="2023-02-24T07:41:20.480" v="6" actId="14100"/>
          <ac:picMkLst>
            <pc:docMk/>
            <pc:sldMk cId="1117632532" sldId="274"/>
            <ac:picMk id="5" creationId="{6EE6A2FA-595F-BFC2-6D14-F59B526D466E}"/>
          </ac:picMkLst>
        </pc:picChg>
      </pc:sldChg>
    </pc:docChg>
  </pc:docChgLst>
</pc:chgInfo>
</file>

<file path=ppt/media/image1.jpg>
</file>

<file path=ppt/media/image10.jpg>
</file>

<file path=ppt/media/image11.jpg>
</file>

<file path=ppt/media/image12.jpg>
</file>

<file path=ppt/media/image13.png>
</file>

<file path=ppt/media/image14.jpg>
</file>

<file path=ppt/media/image15.jpg>
</file>

<file path=ppt/media/image16.png>
</file>

<file path=ppt/media/image17.png>
</file>

<file path=ppt/media/image18.png>
</file>

<file path=ppt/media/image2.jpg>
</file>

<file path=ppt/media/image3.png>
</file>

<file path=ppt/media/image4.jp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6AA235E-ABB3-41A1-B5CD-AB66A788C438}"/>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B4875188-F076-43FA-A0EF-4065B66053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48786FB8-34F8-4B60-A8C2-2CB11F151FF0}"/>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CE76A3A2-747C-45DE-8B9A-373F2D80E2D1}"/>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448B996C-251F-4B6E-A924-759415F588E4}"/>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1684432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83F1EB-190D-4417-A2E2-1CA316E53E0B}"/>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0C1DFD7F-65DD-4A3D-8873-75A7D5FE21C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D980294B-60E8-4590-BF79-399C528464DC}"/>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7ED74A5C-2DFE-4E90-9DC2-6B6401EB9626}"/>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125FB368-0988-47FD-9F31-366B3E52F0F1}"/>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3686917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30170CF-A55B-43F3-9F89-E8796553D09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3A0CA9E5-F7B7-4AE2-8C30-1549984E5F8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012C96FE-7ADC-4557-93B5-62CA31C3DF4D}"/>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F4D31331-6477-43C3-9C4A-F77790E6A354}"/>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B5CA3A03-4C6A-4433-9DBA-04805419F58F}"/>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467126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73BF44-792C-4473-A446-D258DDC64994}"/>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3DF3B401-5748-4904-8D86-48539EA37861}"/>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7486948C-0FB9-4FDB-8525-749ECD99CE67}"/>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FD18A72A-5480-4BAA-AAB0-AE485B531AE3}"/>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5874FA36-BE20-456B-A118-5127B12D6D42}"/>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3665141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01BFD8-1642-4A87-AB41-DC18890AA8A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D1E98BD8-34B1-4189-9D8A-90D7E8B5BF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43C0166-EE75-46EA-A454-37D868494708}"/>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C9BC818E-83FB-401C-B4EC-5C381C95A21E}"/>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B09DEC63-4BF9-44FE-B4B2-0DB757EB54D4}"/>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1674294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614186-DC76-450A-9ADC-8741FABFD3C1}"/>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B2C2A402-FEF2-4F68-A0A9-7E6777255922}"/>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7B68E290-20F1-4E09-A0F4-BD701DDE65B7}"/>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74EA6794-C1AE-4567-923B-05F7ED11B199}"/>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6" name="Marcador de pie de página 5">
            <a:extLst>
              <a:ext uri="{FF2B5EF4-FFF2-40B4-BE49-F238E27FC236}">
                <a16:creationId xmlns:a16="http://schemas.microsoft.com/office/drawing/2014/main" id="{F5900194-0A29-41A0-B0EB-6857E4A42B25}"/>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7A1FF0F7-BC2F-462C-9C62-FFFAB5D21DE6}"/>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3184275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E8F606-A3A2-4A0E-AA0B-D2D1E5F7918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8CECA118-0AFD-4279-8D25-CA98576930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12FB2FF1-510C-4834-8B34-1B077436C47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BA11D6CB-481A-4AC8-9094-E5AEFA2798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2E08A34-B8B1-4504-84D1-D273DF86D42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45511349-04D4-43F7-A297-B708AE4F26B5}"/>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8" name="Marcador de pie de página 7">
            <a:extLst>
              <a:ext uri="{FF2B5EF4-FFF2-40B4-BE49-F238E27FC236}">
                <a16:creationId xmlns:a16="http://schemas.microsoft.com/office/drawing/2014/main" id="{D76CA514-BCFA-4961-8369-26D998B7EE51}"/>
              </a:ext>
            </a:extLst>
          </p:cNvPr>
          <p:cNvSpPr>
            <a:spLocks noGrp="1"/>
          </p:cNvSpPr>
          <p:nvPr>
            <p:ph type="ftr" sz="quarter" idx="11"/>
          </p:nvPr>
        </p:nvSpPr>
        <p:spPr/>
        <p:txBody>
          <a:bodyPr/>
          <a:lstStyle/>
          <a:p>
            <a:endParaRPr lang="es-PE"/>
          </a:p>
        </p:txBody>
      </p:sp>
      <p:sp>
        <p:nvSpPr>
          <p:cNvPr id="9" name="Marcador de número de diapositiva 8">
            <a:extLst>
              <a:ext uri="{FF2B5EF4-FFF2-40B4-BE49-F238E27FC236}">
                <a16:creationId xmlns:a16="http://schemas.microsoft.com/office/drawing/2014/main" id="{6B330B18-5C6D-4159-9FA0-706886848A22}"/>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1316906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988540-48A9-4A72-B9C8-F72DEBB07ED7}"/>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0C32A145-97D8-45DB-86AD-FE3FC2544A19}"/>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4" name="Marcador de pie de página 3">
            <a:extLst>
              <a:ext uri="{FF2B5EF4-FFF2-40B4-BE49-F238E27FC236}">
                <a16:creationId xmlns:a16="http://schemas.microsoft.com/office/drawing/2014/main" id="{FA8495EB-0C75-4C6E-AB37-2E29D18DD5A2}"/>
              </a:ext>
            </a:extLst>
          </p:cNvPr>
          <p:cNvSpPr>
            <a:spLocks noGrp="1"/>
          </p:cNvSpPr>
          <p:nvPr>
            <p:ph type="ftr" sz="quarter" idx="11"/>
          </p:nvPr>
        </p:nvSpPr>
        <p:spPr/>
        <p:txBody>
          <a:bodyPr/>
          <a:lstStyle/>
          <a:p>
            <a:endParaRPr lang="es-PE"/>
          </a:p>
        </p:txBody>
      </p:sp>
      <p:sp>
        <p:nvSpPr>
          <p:cNvPr id="5" name="Marcador de número de diapositiva 4">
            <a:extLst>
              <a:ext uri="{FF2B5EF4-FFF2-40B4-BE49-F238E27FC236}">
                <a16:creationId xmlns:a16="http://schemas.microsoft.com/office/drawing/2014/main" id="{F9EAD334-5476-4515-8F84-DDD867DC44B8}"/>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203654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524554A-A7E8-4727-ACC2-79528C63A647}"/>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3" name="Marcador de pie de página 2">
            <a:extLst>
              <a:ext uri="{FF2B5EF4-FFF2-40B4-BE49-F238E27FC236}">
                <a16:creationId xmlns:a16="http://schemas.microsoft.com/office/drawing/2014/main" id="{104DC1FE-AB46-4586-A4AB-8093B5F8E3AB}"/>
              </a:ext>
            </a:extLst>
          </p:cNvPr>
          <p:cNvSpPr>
            <a:spLocks noGrp="1"/>
          </p:cNvSpPr>
          <p:nvPr>
            <p:ph type="ftr" sz="quarter" idx="11"/>
          </p:nvPr>
        </p:nvSpPr>
        <p:spPr/>
        <p:txBody>
          <a:bodyPr/>
          <a:lstStyle/>
          <a:p>
            <a:endParaRPr lang="es-PE"/>
          </a:p>
        </p:txBody>
      </p:sp>
      <p:sp>
        <p:nvSpPr>
          <p:cNvPr id="4" name="Marcador de número de diapositiva 3">
            <a:extLst>
              <a:ext uri="{FF2B5EF4-FFF2-40B4-BE49-F238E27FC236}">
                <a16:creationId xmlns:a16="http://schemas.microsoft.com/office/drawing/2014/main" id="{80EDFD6D-19B8-45C6-BBDB-D767BAFCDF09}"/>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2432798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AB507B-6A01-4DA3-AA82-DDDAC336479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E5B16BC5-3FE3-4C12-AE28-91E5A59B61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184CF84B-5671-4C49-AD44-58576C7CA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94F72E5-3CDB-4426-A379-71D992E01DE1}"/>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6" name="Marcador de pie de página 5">
            <a:extLst>
              <a:ext uri="{FF2B5EF4-FFF2-40B4-BE49-F238E27FC236}">
                <a16:creationId xmlns:a16="http://schemas.microsoft.com/office/drawing/2014/main" id="{845D1C7C-879C-4E50-93A9-4E954B0F4A5F}"/>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85189CD1-E1EB-4A96-A4B5-A259B1B2EEFC}"/>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3733564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7E0830-27CF-40D9-AF3A-E8A4046AEAB6}"/>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A041B220-027C-4BA4-AC1C-CFA3558B2B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0E707509-687B-4290-8EB9-3182C234BA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B71B5C0-8097-485F-A5FF-D94898C2C0BF}"/>
              </a:ext>
            </a:extLst>
          </p:cNvPr>
          <p:cNvSpPr>
            <a:spLocks noGrp="1"/>
          </p:cNvSpPr>
          <p:nvPr>
            <p:ph type="dt" sz="half" idx="10"/>
          </p:nvPr>
        </p:nvSpPr>
        <p:spPr/>
        <p:txBody>
          <a:bodyPr/>
          <a:lstStyle/>
          <a:p>
            <a:fld id="{611DB61C-6771-4F0A-866A-FAA5C53E1CDC}" type="datetimeFigureOut">
              <a:rPr lang="es-PE" smtClean="0"/>
              <a:t>24/02/2023</a:t>
            </a:fld>
            <a:endParaRPr lang="es-PE"/>
          </a:p>
        </p:txBody>
      </p:sp>
      <p:sp>
        <p:nvSpPr>
          <p:cNvPr id="6" name="Marcador de pie de página 5">
            <a:extLst>
              <a:ext uri="{FF2B5EF4-FFF2-40B4-BE49-F238E27FC236}">
                <a16:creationId xmlns:a16="http://schemas.microsoft.com/office/drawing/2014/main" id="{44C2A004-31AD-4008-844A-EA0295EA8C3A}"/>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9929B022-6AB8-4AB5-B93F-9E5851A8BDCE}"/>
              </a:ext>
            </a:extLst>
          </p:cNvPr>
          <p:cNvSpPr>
            <a:spLocks noGrp="1"/>
          </p:cNvSpPr>
          <p:nvPr>
            <p:ph type="sldNum" sz="quarter" idx="12"/>
          </p:nvPr>
        </p:nvSpPr>
        <p:spPr/>
        <p:txBody>
          <a:bodyPr/>
          <a:lstStyle/>
          <a:p>
            <a:fld id="{F631E591-B40C-4785-90FD-6CA8FF6F5D8D}" type="slidenum">
              <a:rPr lang="es-PE" smtClean="0"/>
              <a:t>‹Nº›</a:t>
            </a:fld>
            <a:endParaRPr lang="es-PE"/>
          </a:p>
        </p:txBody>
      </p:sp>
    </p:spTree>
    <p:extLst>
      <p:ext uri="{BB962C8B-B14F-4D97-AF65-F5344CB8AC3E}">
        <p14:creationId xmlns:p14="http://schemas.microsoft.com/office/powerpoint/2010/main" val="3195930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382ABA7-8816-4107-B865-A8AB941CA8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91C5F0B4-DCEB-4C53-8BA5-007E5C766D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F0B1A4B9-91D0-4F9C-A4FF-DC237D062A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1DB61C-6771-4F0A-866A-FAA5C53E1CDC}" type="datetimeFigureOut">
              <a:rPr lang="es-PE" smtClean="0"/>
              <a:t>24/02/2023</a:t>
            </a:fld>
            <a:endParaRPr lang="es-PE"/>
          </a:p>
        </p:txBody>
      </p:sp>
      <p:sp>
        <p:nvSpPr>
          <p:cNvPr id="5" name="Marcador de pie de página 4">
            <a:extLst>
              <a:ext uri="{FF2B5EF4-FFF2-40B4-BE49-F238E27FC236}">
                <a16:creationId xmlns:a16="http://schemas.microsoft.com/office/drawing/2014/main" id="{E699F18A-95F2-4CA9-8669-5377042518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B6AB9DE9-B4AE-48AF-A112-D4B07122F9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31E591-B40C-4785-90FD-6CA8FF6F5D8D}" type="slidenum">
              <a:rPr lang="es-PE" smtClean="0"/>
              <a:t>‹Nº›</a:t>
            </a:fld>
            <a:endParaRPr lang="es-PE"/>
          </a:p>
        </p:txBody>
      </p:sp>
    </p:spTree>
    <p:extLst>
      <p:ext uri="{BB962C8B-B14F-4D97-AF65-F5344CB8AC3E}">
        <p14:creationId xmlns:p14="http://schemas.microsoft.com/office/powerpoint/2010/main" val="2972582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760673-B8BB-41C8-A4E6-FB7F6D9AB666}"/>
              </a:ext>
            </a:extLst>
          </p:cNvPr>
          <p:cNvSpPr>
            <a:spLocks noGrp="1"/>
          </p:cNvSpPr>
          <p:nvPr>
            <p:ph type="ctrTitle"/>
          </p:nvPr>
        </p:nvSpPr>
        <p:spPr/>
        <p:txBody>
          <a:bodyPr/>
          <a:lstStyle/>
          <a:p>
            <a:r>
              <a:rPr lang="es-PE" dirty="0"/>
              <a:t>Explicación del algoritmo para la obtención del Skyline </a:t>
            </a:r>
          </a:p>
        </p:txBody>
      </p:sp>
      <p:sp>
        <p:nvSpPr>
          <p:cNvPr id="4" name="Título 1">
            <a:extLst>
              <a:ext uri="{FF2B5EF4-FFF2-40B4-BE49-F238E27FC236}">
                <a16:creationId xmlns:a16="http://schemas.microsoft.com/office/drawing/2014/main" id="{960E8730-4EC4-7D52-0ED9-E87F0C5C684B}"/>
              </a:ext>
            </a:extLst>
          </p:cNvPr>
          <p:cNvSpPr txBox="1">
            <a:spLocks/>
          </p:cNvSpPr>
          <p:nvPr/>
        </p:nvSpPr>
        <p:spPr>
          <a:xfrm>
            <a:off x="1843549" y="384098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200" dirty="0"/>
              <a:t>Por: Rodrigo Caballero</a:t>
            </a:r>
            <a:endParaRPr lang="es-PE" sz="3200" dirty="0"/>
          </a:p>
        </p:txBody>
      </p:sp>
    </p:spTree>
    <p:extLst>
      <p:ext uri="{BB962C8B-B14F-4D97-AF65-F5344CB8AC3E}">
        <p14:creationId xmlns:p14="http://schemas.microsoft.com/office/powerpoint/2010/main" val="3095436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FCBC81-037A-4921-ABE6-30C23F89EA24}"/>
              </a:ext>
            </a:extLst>
          </p:cNvPr>
          <p:cNvSpPr>
            <a:spLocks noGrp="1"/>
          </p:cNvSpPr>
          <p:nvPr>
            <p:ph type="title"/>
          </p:nvPr>
        </p:nvSpPr>
        <p:spPr/>
        <p:txBody>
          <a:bodyPr/>
          <a:lstStyle/>
          <a:p>
            <a:r>
              <a:rPr lang="es-PE" dirty="0"/>
              <a:t>Posibilidades de elección del siguiente punto.</a:t>
            </a:r>
          </a:p>
        </p:txBody>
      </p:sp>
      <p:sp>
        <p:nvSpPr>
          <p:cNvPr id="3" name="Marcador de contenido 2">
            <a:extLst>
              <a:ext uri="{FF2B5EF4-FFF2-40B4-BE49-F238E27FC236}">
                <a16:creationId xmlns:a16="http://schemas.microsoft.com/office/drawing/2014/main" id="{E9E3000D-DF2F-4E46-9A65-92036EC2A4EA}"/>
              </a:ext>
            </a:extLst>
          </p:cNvPr>
          <p:cNvSpPr>
            <a:spLocks noGrp="1"/>
          </p:cNvSpPr>
          <p:nvPr>
            <p:ph idx="1"/>
          </p:nvPr>
        </p:nvSpPr>
        <p:spPr>
          <a:xfrm>
            <a:off x="838199" y="1335431"/>
            <a:ext cx="10515600" cy="4351338"/>
          </a:xfrm>
        </p:spPr>
        <p:txBody>
          <a:bodyPr/>
          <a:lstStyle/>
          <a:p>
            <a:pPr marL="0" indent="0">
              <a:buNone/>
            </a:pPr>
            <a:r>
              <a:rPr lang="es-PE" dirty="0"/>
              <a:t>1) Cuando termina no hay edificios temporales: </a:t>
            </a:r>
          </a:p>
          <a:p>
            <a:r>
              <a:rPr lang="es-PE" dirty="0"/>
              <a:t>Dan igual las alturas</a:t>
            </a:r>
          </a:p>
          <a:p>
            <a:r>
              <a:rPr lang="es-PE" dirty="0"/>
              <a:t>Se añaden 3 puntos</a:t>
            </a:r>
          </a:p>
          <a:p>
            <a:r>
              <a:rPr lang="es-PE" dirty="0"/>
              <a:t>Salvo cuando el punto actual es (0,0)</a:t>
            </a:r>
          </a:p>
          <a:p>
            <a:endParaRPr lang="es-PE" dirty="0"/>
          </a:p>
        </p:txBody>
      </p:sp>
      <p:pic>
        <p:nvPicPr>
          <p:cNvPr id="5" name="Imagen 4" descr="Imagen que contiene biombo, edificio, jaula&#10;&#10;Descripción generada automáticamente">
            <a:extLst>
              <a:ext uri="{FF2B5EF4-FFF2-40B4-BE49-F238E27FC236}">
                <a16:creationId xmlns:a16="http://schemas.microsoft.com/office/drawing/2014/main" id="{DE45DFE7-E84B-46B2-9D96-68C503B9F1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682831" y="1488102"/>
            <a:ext cx="2826335" cy="7183210"/>
          </a:xfrm>
          <a:prstGeom prst="rect">
            <a:avLst/>
          </a:prstGeom>
        </p:spPr>
      </p:pic>
      <p:sp>
        <p:nvSpPr>
          <p:cNvPr id="4" name="Elipse 3">
            <a:extLst>
              <a:ext uri="{FF2B5EF4-FFF2-40B4-BE49-F238E27FC236}">
                <a16:creationId xmlns:a16="http://schemas.microsoft.com/office/drawing/2014/main" id="{C2811F6D-BF6F-49B6-A50E-D1EA2FAF3493}"/>
              </a:ext>
            </a:extLst>
          </p:cNvPr>
          <p:cNvSpPr/>
          <p:nvPr/>
        </p:nvSpPr>
        <p:spPr>
          <a:xfrm>
            <a:off x="3516198" y="4422571"/>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6" name="Elipse 5">
            <a:extLst>
              <a:ext uri="{FF2B5EF4-FFF2-40B4-BE49-F238E27FC236}">
                <a16:creationId xmlns:a16="http://schemas.microsoft.com/office/drawing/2014/main" id="{7E932359-4105-4492-982B-B481F6F19D96}"/>
              </a:ext>
            </a:extLst>
          </p:cNvPr>
          <p:cNvSpPr/>
          <p:nvPr/>
        </p:nvSpPr>
        <p:spPr>
          <a:xfrm>
            <a:off x="5890179" y="4422571"/>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7" name="Elipse 6">
            <a:extLst>
              <a:ext uri="{FF2B5EF4-FFF2-40B4-BE49-F238E27FC236}">
                <a16:creationId xmlns:a16="http://schemas.microsoft.com/office/drawing/2014/main" id="{4E81EBBD-4519-4804-99C8-EA804595E0F4}"/>
              </a:ext>
            </a:extLst>
          </p:cNvPr>
          <p:cNvSpPr/>
          <p:nvPr/>
        </p:nvSpPr>
        <p:spPr>
          <a:xfrm>
            <a:off x="8075624" y="4422571"/>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8" name="Elipse 7">
            <a:extLst>
              <a:ext uri="{FF2B5EF4-FFF2-40B4-BE49-F238E27FC236}">
                <a16:creationId xmlns:a16="http://schemas.microsoft.com/office/drawing/2014/main" id="{BF256C1E-1EE7-4138-B785-F1CABD35C336}"/>
              </a:ext>
            </a:extLst>
          </p:cNvPr>
          <p:cNvSpPr/>
          <p:nvPr/>
        </p:nvSpPr>
        <p:spPr>
          <a:xfrm>
            <a:off x="3531909" y="5939233"/>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9" name="Elipse 8">
            <a:extLst>
              <a:ext uri="{FF2B5EF4-FFF2-40B4-BE49-F238E27FC236}">
                <a16:creationId xmlns:a16="http://schemas.microsoft.com/office/drawing/2014/main" id="{044D4E61-2110-435C-9F99-B8E6DCEBB2A7}"/>
              </a:ext>
            </a:extLst>
          </p:cNvPr>
          <p:cNvSpPr/>
          <p:nvPr/>
        </p:nvSpPr>
        <p:spPr>
          <a:xfrm>
            <a:off x="3842993" y="5939233"/>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0" name="Elipse 9">
            <a:extLst>
              <a:ext uri="{FF2B5EF4-FFF2-40B4-BE49-F238E27FC236}">
                <a16:creationId xmlns:a16="http://schemas.microsoft.com/office/drawing/2014/main" id="{C6E57A0F-83D4-4A68-A781-38951D6DF2DC}"/>
              </a:ext>
            </a:extLst>
          </p:cNvPr>
          <p:cNvSpPr/>
          <p:nvPr/>
        </p:nvSpPr>
        <p:spPr>
          <a:xfrm>
            <a:off x="3822568" y="4872317"/>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1" name="Elipse 10">
            <a:extLst>
              <a:ext uri="{FF2B5EF4-FFF2-40B4-BE49-F238E27FC236}">
                <a16:creationId xmlns:a16="http://schemas.microsoft.com/office/drawing/2014/main" id="{087025B7-1CC3-446D-BA18-9AA321D7BE17}"/>
              </a:ext>
            </a:extLst>
          </p:cNvPr>
          <p:cNvSpPr/>
          <p:nvPr/>
        </p:nvSpPr>
        <p:spPr>
          <a:xfrm>
            <a:off x="5861898" y="5914915"/>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2" name="Elipse 11">
            <a:extLst>
              <a:ext uri="{FF2B5EF4-FFF2-40B4-BE49-F238E27FC236}">
                <a16:creationId xmlns:a16="http://schemas.microsoft.com/office/drawing/2014/main" id="{B9A71AA1-E422-436E-A205-A5DF09F291B5}"/>
              </a:ext>
            </a:extLst>
          </p:cNvPr>
          <p:cNvSpPr/>
          <p:nvPr/>
        </p:nvSpPr>
        <p:spPr>
          <a:xfrm>
            <a:off x="8411042" y="5983401"/>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3" name="Elipse 12">
            <a:extLst>
              <a:ext uri="{FF2B5EF4-FFF2-40B4-BE49-F238E27FC236}">
                <a16:creationId xmlns:a16="http://schemas.microsoft.com/office/drawing/2014/main" id="{00F34ED6-A066-4F08-8F89-27D10BFF5E7D}"/>
              </a:ext>
            </a:extLst>
          </p:cNvPr>
          <p:cNvSpPr/>
          <p:nvPr/>
        </p:nvSpPr>
        <p:spPr>
          <a:xfrm>
            <a:off x="6209105" y="5920221"/>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4" name="Elipse 13">
            <a:extLst>
              <a:ext uri="{FF2B5EF4-FFF2-40B4-BE49-F238E27FC236}">
                <a16:creationId xmlns:a16="http://schemas.microsoft.com/office/drawing/2014/main" id="{7B2D6D39-4B23-428F-9581-35C8CC55CA7D}"/>
              </a:ext>
            </a:extLst>
          </p:cNvPr>
          <p:cNvSpPr/>
          <p:nvPr/>
        </p:nvSpPr>
        <p:spPr>
          <a:xfrm>
            <a:off x="8063835" y="5983054"/>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5" name="Elipse 14">
            <a:extLst>
              <a:ext uri="{FF2B5EF4-FFF2-40B4-BE49-F238E27FC236}">
                <a16:creationId xmlns:a16="http://schemas.microsoft.com/office/drawing/2014/main" id="{23818BBB-7A87-4CC2-97EB-3650943476D6}"/>
              </a:ext>
            </a:extLst>
          </p:cNvPr>
          <p:cNvSpPr/>
          <p:nvPr/>
        </p:nvSpPr>
        <p:spPr>
          <a:xfrm>
            <a:off x="8396140" y="3787833"/>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6" name="Elipse 15">
            <a:extLst>
              <a:ext uri="{FF2B5EF4-FFF2-40B4-BE49-F238E27FC236}">
                <a16:creationId xmlns:a16="http://schemas.microsoft.com/office/drawing/2014/main" id="{4BEAC2E5-C20B-4A0A-8C64-222C51B5F3E8}"/>
              </a:ext>
            </a:extLst>
          </p:cNvPr>
          <p:cNvSpPr/>
          <p:nvPr/>
        </p:nvSpPr>
        <p:spPr>
          <a:xfrm>
            <a:off x="6246813" y="4433398"/>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Tree>
    <p:extLst>
      <p:ext uri="{BB962C8B-B14F-4D97-AF65-F5344CB8AC3E}">
        <p14:creationId xmlns:p14="http://schemas.microsoft.com/office/powerpoint/2010/main" val="2325827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FAA7FCC-EE07-4625-82D9-A89D26A51380}"/>
              </a:ext>
            </a:extLst>
          </p:cNvPr>
          <p:cNvSpPr>
            <a:spLocks noGrp="1"/>
          </p:cNvSpPr>
          <p:nvPr>
            <p:ph idx="1"/>
          </p:nvPr>
        </p:nvSpPr>
        <p:spPr/>
        <p:txBody>
          <a:bodyPr/>
          <a:lstStyle/>
          <a:p>
            <a:r>
              <a:rPr lang="es-PE" dirty="0"/>
              <a:t>Se hará una excepción para cuando se inicie el skyline, ya que no hay edificios, entonces no se podría derivar un punto de eje X.</a:t>
            </a:r>
          </a:p>
        </p:txBody>
      </p:sp>
    </p:spTree>
    <p:extLst>
      <p:ext uri="{BB962C8B-B14F-4D97-AF65-F5344CB8AC3E}">
        <p14:creationId xmlns:p14="http://schemas.microsoft.com/office/powerpoint/2010/main" val="449514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A32128-67C1-4537-B70B-CC554316B347}"/>
              </a:ext>
            </a:extLst>
          </p:cNvPr>
          <p:cNvSpPr>
            <a:spLocks noGrp="1"/>
          </p:cNvSpPr>
          <p:nvPr>
            <p:ph type="title"/>
          </p:nvPr>
        </p:nvSpPr>
        <p:spPr/>
        <p:txBody>
          <a:bodyPr/>
          <a:lstStyle/>
          <a:p>
            <a:r>
              <a:rPr lang="es-PE" dirty="0"/>
              <a:t>2) Cuando hay edificios temporales:</a:t>
            </a:r>
          </a:p>
        </p:txBody>
      </p:sp>
      <p:sp>
        <p:nvSpPr>
          <p:cNvPr id="3" name="Marcador de contenido 2">
            <a:extLst>
              <a:ext uri="{FF2B5EF4-FFF2-40B4-BE49-F238E27FC236}">
                <a16:creationId xmlns:a16="http://schemas.microsoft.com/office/drawing/2014/main" id="{DEF8597A-32A7-4228-AAA5-6C0F011806BD}"/>
              </a:ext>
            </a:extLst>
          </p:cNvPr>
          <p:cNvSpPr>
            <a:spLocks noGrp="1"/>
          </p:cNvSpPr>
          <p:nvPr>
            <p:ph idx="1"/>
          </p:nvPr>
        </p:nvSpPr>
        <p:spPr/>
        <p:txBody>
          <a:bodyPr/>
          <a:lstStyle/>
          <a:p>
            <a:r>
              <a:rPr lang="es-PE" dirty="0"/>
              <a:t>2.1) Cuando un edificio termina (No propiamente dicho) con edificios temporales: el último punto ya no tiene la máxima altura.  Y&gt;</a:t>
            </a:r>
            <a:r>
              <a:rPr lang="es-PE" dirty="0" err="1"/>
              <a:t>max</a:t>
            </a:r>
            <a:r>
              <a:rPr lang="es-PE" dirty="0"/>
              <a:t>(E)</a:t>
            </a:r>
          </a:p>
          <a:p>
            <a:r>
              <a:rPr lang="es-PE" dirty="0"/>
              <a:t>E=máxima altura de la matriz de los valores temporales</a:t>
            </a:r>
          </a:p>
          <a:p>
            <a:r>
              <a:rPr lang="es-PE" dirty="0"/>
              <a:t>Y= Altura del último punto del skyline</a:t>
            </a:r>
          </a:p>
          <a:p>
            <a:r>
              <a:rPr lang="es-PE" dirty="0"/>
              <a:t>Acá se deben jugar con la altura del edificio temporal restante y en un caso con la altura del siguiente eje.</a:t>
            </a:r>
          </a:p>
          <a:p>
            <a:r>
              <a:rPr lang="es-PE" dirty="0"/>
              <a:t>En ningún caso se da la posibilidad que la máxima altura de algún edificio temporal sea mayor que el del punto actual (Y&lt;</a:t>
            </a:r>
            <a:r>
              <a:rPr lang="es-PE" dirty="0" err="1"/>
              <a:t>max</a:t>
            </a:r>
            <a:r>
              <a:rPr lang="es-PE" dirty="0"/>
              <a:t>(E))</a:t>
            </a:r>
          </a:p>
        </p:txBody>
      </p:sp>
    </p:spTree>
    <p:extLst>
      <p:ext uri="{BB962C8B-B14F-4D97-AF65-F5344CB8AC3E}">
        <p14:creationId xmlns:p14="http://schemas.microsoft.com/office/powerpoint/2010/main" val="512137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Imagen que contiene biombo, edificio, parado, grande&#10;&#10;Descripción generada automáticamente">
            <a:extLst>
              <a:ext uri="{FF2B5EF4-FFF2-40B4-BE49-F238E27FC236}">
                <a16:creationId xmlns:a16="http://schemas.microsoft.com/office/drawing/2014/main" id="{8E215DA1-32DD-4791-91E7-AB2057D9A3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4060781" y="-2051219"/>
            <a:ext cx="2964214" cy="8561832"/>
          </a:xfrm>
        </p:spPr>
      </p:pic>
      <p:sp>
        <p:nvSpPr>
          <p:cNvPr id="6" name="CuadroTexto 5">
            <a:extLst>
              <a:ext uri="{FF2B5EF4-FFF2-40B4-BE49-F238E27FC236}">
                <a16:creationId xmlns:a16="http://schemas.microsoft.com/office/drawing/2014/main" id="{39378256-1365-4961-871C-26C52F16166E}"/>
              </a:ext>
            </a:extLst>
          </p:cNvPr>
          <p:cNvSpPr txBox="1"/>
          <p:nvPr/>
        </p:nvSpPr>
        <p:spPr>
          <a:xfrm>
            <a:off x="612742" y="282803"/>
            <a:ext cx="9211062" cy="369332"/>
          </a:xfrm>
          <a:prstGeom prst="rect">
            <a:avLst/>
          </a:prstGeom>
          <a:noFill/>
        </p:spPr>
        <p:txBody>
          <a:bodyPr wrap="square" rtlCol="0">
            <a:spAutoFit/>
          </a:bodyPr>
          <a:lstStyle/>
          <a:p>
            <a:r>
              <a:rPr lang="es-PE" dirty="0"/>
              <a:t>Las alturas de los próximos ejes no parecerían importar…</a:t>
            </a:r>
          </a:p>
        </p:txBody>
      </p:sp>
      <p:sp>
        <p:nvSpPr>
          <p:cNvPr id="7" name="Flecha: curvada hacia la derecha 6">
            <a:extLst>
              <a:ext uri="{FF2B5EF4-FFF2-40B4-BE49-F238E27FC236}">
                <a16:creationId xmlns:a16="http://schemas.microsoft.com/office/drawing/2014/main" id="{D68ECADD-2199-4A47-B5B8-4C55D835F53E}"/>
              </a:ext>
            </a:extLst>
          </p:cNvPr>
          <p:cNvSpPr/>
          <p:nvPr/>
        </p:nvSpPr>
        <p:spPr>
          <a:xfrm rot="20021988">
            <a:off x="1446405" y="2903455"/>
            <a:ext cx="970960" cy="2318994"/>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solidFill>
                <a:schemeClr val="tx1"/>
              </a:solidFill>
            </a:endParaRPr>
          </a:p>
        </p:txBody>
      </p:sp>
      <p:sp>
        <p:nvSpPr>
          <p:cNvPr id="10" name="CuadroTexto 9">
            <a:extLst>
              <a:ext uri="{FF2B5EF4-FFF2-40B4-BE49-F238E27FC236}">
                <a16:creationId xmlns:a16="http://schemas.microsoft.com/office/drawing/2014/main" id="{2B4E0247-4519-4700-8087-68E2B8B6FDC1}"/>
              </a:ext>
            </a:extLst>
          </p:cNvPr>
          <p:cNvSpPr txBox="1"/>
          <p:nvPr/>
        </p:nvSpPr>
        <p:spPr>
          <a:xfrm>
            <a:off x="10161745" y="5132861"/>
            <a:ext cx="1706252" cy="369332"/>
          </a:xfrm>
          <a:prstGeom prst="rect">
            <a:avLst/>
          </a:prstGeom>
          <a:noFill/>
        </p:spPr>
        <p:txBody>
          <a:bodyPr wrap="square" rtlCol="0">
            <a:spAutoFit/>
          </a:bodyPr>
          <a:lstStyle/>
          <a:p>
            <a:r>
              <a:rPr lang="es-PE" dirty="0"/>
              <a:t>CASO B</a:t>
            </a:r>
          </a:p>
        </p:txBody>
      </p:sp>
      <p:sp>
        <p:nvSpPr>
          <p:cNvPr id="11" name="CuadroTexto 10">
            <a:extLst>
              <a:ext uri="{FF2B5EF4-FFF2-40B4-BE49-F238E27FC236}">
                <a16:creationId xmlns:a16="http://schemas.microsoft.com/office/drawing/2014/main" id="{144AEA82-2AD3-448F-8772-D5989164D991}"/>
              </a:ext>
            </a:extLst>
          </p:cNvPr>
          <p:cNvSpPr txBox="1"/>
          <p:nvPr/>
        </p:nvSpPr>
        <p:spPr>
          <a:xfrm>
            <a:off x="10229303" y="2197431"/>
            <a:ext cx="1706252" cy="369332"/>
          </a:xfrm>
          <a:prstGeom prst="rect">
            <a:avLst/>
          </a:prstGeom>
          <a:noFill/>
        </p:spPr>
        <p:txBody>
          <a:bodyPr wrap="square" rtlCol="0">
            <a:spAutoFit/>
          </a:bodyPr>
          <a:lstStyle/>
          <a:p>
            <a:r>
              <a:rPr lang="es-PE" dirty="0"/>
              <a:t>CASO A</a:t>
            </a:r>
          </a:p>
        </p:txBody>
      </p:sp>
      <p:sp>
        <p:nvSpPr>
          <p:cNvPr id="14" name="Elipse 13">
            <a:extLst>
              <a:ext uri="{FF2B5EF4-FFF2-40B4-BE49-F238E27FC236}">
                <a16:creationId xmlns:a16="http://schemas.microsoft.com/office/drawing/2014/main" id="{3A63EFFB-ABEF-4922-9DA8-E89EAE97E714}"/>
              </a:ext>
            </a:extLst>
          </p:cNvPr>
          <p:cNvSpPr/>
          <p:nvPr/>
        </p:nvSpPr>
        <p:spPr>
          <a:xfrm>
            <a:off x="7851922" y="1229387"/>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5" name="Elipse 14">
            <a:extLst>
              <a:ext uri="{FF2B5EF4-FFF2-40B4-BE49-F238E27FC236}">
                <a16:creationId xmlns:a16="http://schemas.microsoft.com/office/drawing/2014/main" id="{D7449D23-E119-478D-B866-A4286FDF7F4F}"/>
              </a:ext>
            </a:extLst>
          </p:cNvPr>
          <p:cNvSpPr/>
          <p:nvPr/>
        </p:nvSpPr>
        <p:spPr>
          <a:xfrm>
            <a:off x="7834034" y="1555675"/>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6" name="Elipse 15">
            <a:extLst>
              <a:ext uri="{FF2B5EF4-FFF2-40B4-BE49-F238E27FC236}">
                <a16:creationId xmlns:a16="http://schemas.microsoft.com/office/drawing/2014/main" id="{2556C79D-1664-4FB4-BFB1-3670FB28BE30}"/>
              </a:ext>
            </a:extLst>
          </p:cNvPr>
          <p:cNvSpPr/>
          <p:nvPr/>
        </p:nvSpPr>
        <p:spPr>
          <a:xfrm>
            <a:off x="6042832" y="1247606"/>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7" name="Elipse 16">
            <a:extLst>
              <a:ext uri="{FF2B5EF4-FFF2-40B4-BE49-F238E27FC236}">
                <a16:creationId xmlns:a16="http://schemas.microsoft.com/office/drawing/2014/main" id="{34243D43-80B5-4E69-8D8E-FAF7B3580C8E}"/>
              </a:ext>
            </a:extLst>
          </p:cNvPr>
          <p:cNvSpPr/>
          <p:nvPr/>
        </p:nvSpPr>
        <p:spPr>
          <a:xfrm>
            <a:off x="5448619" y="1579898"/>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pic>
        <p:nvPicPr>
          <p:cNvPr id="9" name="Imagen 8" descr="Imagen que contiene biombo, edificio, parado, jaula&#10;&#10;Descripción generada automáticamente">
            <a:extLst>
              <a:ext uri="{FF2B5EF4-FFF2-40B4-BE49-F238E27FC236}">
                <a16:creationId xmlns:a16="http://schemas.microsoft.com/office/drawing/2014/main" id="{88F8386A-FBD9-414C-92A4-2CA5689953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841424" y="2237928"/>
            <a:ext cx="2509151" cy="6159199"/>
          </a:xfrm>
          <a:prstGeom prst="rect">
            <a:avLst/>
          </a:prstGeom>
        </p:spPr>
      </p:pic>
      <p:sp>
        <p:nvSpPr>
          <p:cNvPr id="8" name="Elipse 7">
            <a:extLst>
              <a:ext uri="{FF2B5EF4-FFF2-40B4-BE49-F238E27FC236}">
                <a16:creationId xmlns:a16="http://schemas.microsoft.com/office/drawing/2014/main" id="{FB563A3B-2A24-4060-9692-695F62D0F5A7}"/>
              </a:ext>
            </a:extLst>
          </p:cNvPr>
          <p:cNvSpPr/>
          <p:nvPr/>
        </p:nvSpPr>
        <p:spPr>
          <a:xfrm>
            <a:off x="4106338" y="4307276"/>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2" name="Elipse 11">
            <a:extLst>
              <a:ext uri="{FF2B5EF4-FFF2-40B4-BE49-F238E27FC236}">
                <a16:creationId xmlns:a16="http://schemas.microsoft.com/office/drawing/2014/main" id="{A4617E3E-A1C3-41A1-A0E7-BD21F86F9635}"/>
              </a:ext>
            </a:extLst>
          </p:cNvPr>
          <p:cNvSpPr/>
          <p:nvPr/>
        </p:nvSpPr>
        <p:spPr>
          <a:xfrm>
            <a:off x="4473261" y="4666439"/>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3" name="Elipse 12">
            <a:extLst>
              <a:ext uri="{FF2B5EF4-FFF2-40B4-BE49-F238E27FC236}">
                <a16:creationId xmlns:a16="http://schemas.microsoft.com/office/drawing/2014/main" id="{E05B25EC-F73F-4648-AE95-BA67C1D1C866}"/>
              </a:ext>
            </a:extLst>
          </p:cNvPr>
          <p:cNvSpPr/>
          <p:nvPr/>
        </p:nvSpPr>
        <p:spPr>
          <a:xfrm>
            <a:off x="7183151" y="4307276"/>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8" name="Elipse 17">
            <a:extLst>
              <a:ext uri="{FF2B5EF4-FFF2-40B4-BE49-F238E27FC236}">
                <a16:creationId xmlns:a16="http://schemas.microsoft.com/office/drawing/2014/main" id="{03576998-4197-4172-B500-E8C86FBAFFBB}"/>
              </a:ext>
            </a:extLst>
          </p:cNvPr>
          <p:cNvSpPr/>
          <p:nvPr/>
        </p:nvSpPr>
        <p:spPr>
          <a:xfrm>
            <a:off x="4106338" y="4678261"/>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9" name="Elipse 18">
            <a:extLst>
              <a:ext uri="{FF2B5EF4-FFF2-40B4-BE49-F238E27FC236}">
                <a16:creationId xmlns:a16="http://schemas.microsoft.com/office/drawing/2014/main" id="{00E3697A-4AC7-45F5-8861-71C2B1281F34}"/>
              </a:ext>
            </a:extLst>
          </p:cNvPr>
          <p:cNvSpPr/>
          <p:nvPr/>
        </p:nvSpPr>
        <p:spPr>
          <a:xfrm>
            <a:off x="7548111" y="4666439"/>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0" name="Elipse 19">
            <a:extLst>
              <a:ext uri="{FF2B5EF4-FFF2-40B4-BE49-F238E27FC236}">
                <a16:creationId xmlns:a16="http://schemas.microsoft.com/office/drawing/2014/main" id="{B7031D26-3741-47C7-AFA0-40C5B81B3290}"/>
              </a:ext>
            </a:extLst>
          </p:cNvPr>
          <p:cNvSpPr/>
          <p:nvPr/>
        </p:nvSpPr>
        <p:spPr>
          <a:xfrm>
            <a:off x="7181188" y="4678261"/>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1" name="Elipse 20">
            <a:extLst>
              <a:ext uri="{FF2B5EF4-FFF2-40B4-BE49-F238E27FC236}">
                <a16:creationId xmlns:a16="http://schemas.microsoft.com/office/drawing/2014/main" id="{54799317-1D59-4893-89AA-774B692BCCCD}"/>
              </a:ext>
            </a:extLst>
          </p:cNvPr>
          <p:cNvSpPr/>
          <p:nvPr/>
        </p:nvSpPr>
        <p:spPr>
          <a:xfrm>
            <a:off x="8197651" y="1560265"/>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2" name="Elipse 21">
            <a:extLst>
              <a:ext uri="{FF2B5EF4-FFF2-40B4-BE49-F238E27FC236}">
                <a16:creationId xmlns:a16="http://schemas.microsoft.com/office/drawing/2014/main" id="{EF3337F0-3F08-4421-A8BD-E6825FF88E37}"/>
              </a:ext>
            </a:extLst>
          </p:cNvPr>
          <p:cNvSpPr/>
          <p:nvPr/>
        </p:nvSpPr>
        <p:spPr>
          <a:xfrm>
            <a:off x="8230040" y="724013"/>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 name="Elipse 1">
            <a:extLst>
              <a:ext uri="{FF2B5EF4-FFF2-40B4-BE49-F238E27FC236}">
                <a16:creationId xmlns:a16="http://schemas.microsoft.com/office/drawing/2014/main" id="{5C0186E5-5B41-BC2A-2A4F-4E855E3614B5}"/>
              </a:ext>
            </a:extLst>
          </p:cNvPr>
          <p:cNvSpPr/>
          <p:nvPr/>
        </p:nvSpPr>
        <p:spPr>
          <a:xfrm>
            <a:off x="6073159" y="1598752"/>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3" name="Elipse 2">
            <a:extLst>
              <a:ext uri="{FF2B5EF4-FFF2-40B4-BE49-F238E27FC236}">
                <a16:creationId xmlns:a16="http://schemas.microsoft.com/office/drawing/2014/main" id="{C81EF8CC-693E-7C50-DFA5-A1AD4EA2084D}"/>
              </a:ext>
            </a:extLst>
          </p:cNvPr>
          <p:cNvSpPr/>
          <p:nvPr/>
        </p:nvSpPr>
        <p:spPr>
          <a:xfrm>
            <a:off x="5448619" y="1196935"/>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4" name="Elipse 3">
            <a:extLst>
              <a:ext uri="{FF2B5EF4-FFF2-40B4-BE49-F238E27FC236}">
                <a16:creationId xmlns:a16="http://schemas.microsoft.com/office/drawing/2014/main" id="{B7832676-EE3F-B42B-6084-95632CA7DCBE}"/>
              </a:ext>
            </a:extLst>
          </p:cNvPr>
          <p:cNvSpPr/>
          <p:nvPr/>
        </p:nvSpPr>
        <p:spPr>
          <a:xfrm>
            <a:off x="3384761" y="1806142"/>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3" name="Elipse 22">
            <a:extLst>
              <a:ext uri="{FF2B5EF4-FFF2-40B4-BE49-F238E27FC236}">
                <a16:creationId xmlns:a16="http://schemas.microsoft.com/office/drawing/2014/main" id="{FEF243F9-37A5-70CD-64AC-87B09E926637}"/>
              </a:ext>
            </a:extLst>
          </p:cNvPr>
          <p:cNvSpPr/>
          <p:nvPr/>
        </p:nvSpPr>
        <p:spPr>
          <a:xfrm>
            <a:off x="3384761" y="2171519"/>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4" name="Elipse 23">
            <a:extLst>
              <a:ext uri="{FF2B5EF4-FFF2-40B4-BE49-F238E27FC236}">
                <a16:creationId xmlns:a16="http://schemas.microsoft.com/office/drawing/2014/main" id="{F6C2FA3B-46EF-B098-08DC-FBD4EADA7D90}"/>
              </a:ext>
            </a:extLst>
          </p:cNvPr>
          <p:cNvSpPr/>
          <p:nvPr/>
        </p:nvSpPr>
        <p:spPr>
          <a:xfrm>
            <a:off x="2786586" y="2171519"/>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25" name="Elipse 24">
            <a:extLst>
              <a:ext uri="{FF2B5EF4-FFF2-40B4-BE49-F238E27FC236}">
                <a16:creationId xmlns:a16="http://schemas.microsoft.com/office/drawing/2014/main" id="{29DE081C-17E9-460E-8D0E-44E87FAB4719}"/>
              </a:ext>
            </a:extLst>
          </p:cNvPr>
          <p:cNvSpPr/>
          <p:nvPr/>
        </p:nvSpPr>
        <p:spPr>
          <a:xfrm>
            <a:off x="2786586" y="1247606"/>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Tree>
    <p:extLst>
      <p:ext uri="{BB962C8B-B14F-4D97-AF65-F5344CB8AC3E}">
        <p14:creationId xmlns:p14="http://schemas.microsoft.com/office/powerpoint/2010/main" val="1402232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6D70CF-EF03-404D-AEFA-D06D1E1EE1D1}"/>
              </a:ext>
            </a:extLst>
          </p:cNvPr>
          <p:cNvSpPr>
            <a:spLocks noGrp="1"/>
          </p:cNvSpPr>
          <p:nvPr>
            <p:ph type="title"/>
          </p:nvPr>
        </p:nvSpPr>
        <p:spPr/>
        <p:txBody>
          <a:bodyPr/>
          <a:lstStyle/>
          <a:p>
            <a:r>
              <a:rPr lang="es-PE" dirty="0"/>
              <a:t>¿Qué pasa con estos casos?</a:t>
            </a:r>
          </a:p>
        </p:txBody>
      </p:sp>
      <p:pic>
        <p:nvPicPr>
          <p:cNvPr id="5" name="Marcador de contenido 4" descr="Imagen que contiene biombo, edificio, jaula&#10;&#10;Descripción generada automáticamente">
            <a:extLst>
              <a:ext uri="{FF2B5EF4-FFF2-40B4-BE49-F238E27FC236}">
                <a16:creationId xmlns:a16="http://schemas.microsoft.com/office/drawing/2014/main" id="{DE8952F2-36FC-4453-8058-0EE96BEE36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4545348" y="-336811"/>
            <a:ext cx="3101304" cy="8092628"/>
          </a:xfrm>
        </p:spPr>
      </p:pic>
      <p:sp>
        <p:nvSpPr>
          <p:cNvPr id="6" name="CuadroTexto 5">
            <a:extLst>
              <a:ext uri="{FF2B5EF4-FFF2-40B4-BE49-F238E27FC236}">
                <a16:creationId xmlns:a16="http://schemas.microsoft.com/office/drawing/2014/main" id="{040FF63A-21EF-4106-BFAF-BFAB3CBDF96C}"/>
              </a:ext>
            </a:extLst>
          </p:cNvPr>
          <p:cNvSpPr txBox="1"/>
          <p:nvPr/>
        </p:nvSpPr>
        <p:spPr>
          <a:xfrm>
            <a:off x="2353558" y="5728317"/>
            <a:ext cx="7484882" cy="369332"/>
          </a:xfrm>
          <a:prstGeom prst="rect">
            <a:avLst/>
          </a:prstGeom>
          <a:noFill/>
        </p:spPr>
        <p:txBody>
          <a:bodyPr wrap="square" rtlCol="0">
            <a:spAutoFit/>
          </a:bodyPr>
          <a:lstStyle/>
          <a:p>
            <a:r>
              <a:rPr lang="es-PE" dirty="0"/>
              <a:t>Por eso no es lo mejor decir “cuando un edificio termina”</a:t>
            </a:r>
          </a:p>
        </p:txBody>
      </p:sp>
    </p:spTree>
    <p:extLst>
      <p:ext uri="{BB962C8B-B14F-4D97-AF65-F5344CB8AC3E}">
        <p14:creationId xmlns:p14="http://schemas.microsoft.com/office/powerpoint/2010/main" val="1548115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F6EBAB0-BF19-4A69-80C1-D8EBC26F7551}"/>
              </a:ext>
            </a:extLst>
          </p:cNvPr>
          <p:cNvSpPr>
            <a:spLocks noGrp="1"/>
          </p:cNvSpPr>
          <p:nvPr>
            <p:ph idx="1"/>
          </p:nvPr>
        </p:nvSpPr>
        <p:spPr>
          <a:xfrm>
            <a:off x="838200" y="490194"/>
            <a:ext cx="10515600" cy="5686769"/>
          </a:xfrm>
        </p:spPr>
        <p:txBody>
          <a:bodyPr/>
          <a:lstStyle/>
          <a:p>
            <a:r>
              <a:rPr lang="es-PE" dirty="0"/>
              <a:t>2.2) Cuando Y=</a:t>
            </a:r>
            <a:r>
              <a:rPr lang="es-PE" dirty="0" err="1"/>
              <a:t>max</a:t>
            </a:r>
            <a:r>
              <a:rPr lang="es-PE" dirty="0"/>
              <a:t>(E): Acá sí interesa la altura del siguiente eje</a:t>
            </a:r>
          </a:p>
          <a:p>
            <a:r>
              <a:rPr lang="es-PE" dirty="0"/>
              <a:t>2.2.1) Cuando Y&lt;Eje:</a:t>
            </a:r>
          </a:p>
          <a:p>
            <a:endParaRPr lang="es-PE" dirty="0"/>
          </a:p>
          <a:p>
            <a:endParaRPr lang="es-PE" dirty="0"/>
          </a:p>
          <a:p>
            <a:endParaRPr lang="es-PE" dirty="0"/>
          </a:p>
          <a:p>
            <a:endParaRPr lang="es-PE" dirty="0"/>
          </a:p>
          <a:p>
            <a:endParaRPr lang="es-PE" dirty="0"/>
          </a:p>
          <a:p>
            <a:r>
              <a:rPr lang="es-PE" dirty="0"/>
              <a:t>2.2.2) Cuando Y&gt;Eje:</a:t>
            </a:r>
          </a:p>
          <a:p>
            <a:endParaRPr lang="es-PE" dirty="0"/>
          </a:p>
          <a:p>
            <a:pPr marL="0" indent="0">
              <a:buNone/>
            </a:pPr>
            <a:endParaRPr lang="es-PE" dirty="0"/>
          </a:p>
          <a:p>
            <a:endParaRPr lang="es-PE" dirty="0"/>
          </a:p>
          <a:p>
            <a:endParaRPr lang="es-PE" dirty="0"/>
          </a:p>
        </p:txBody>
      </p:sp>
      <p:pic>
        <p:nvPicPr>
          <p:cNvPr id="9" name="Imagen 8" descr="Imagen que contiene biombo, edificio, reloj&#10;&#10;Descripción generada automáticamente">
            <a:extLst>
              <a:ext uri="{FF2B5EF4-FFF2-40B4-BE49-F238E27FC236}">
                <a16:creationId xmlns:a16="http://schemas.microsoft.com/office/drawing/2014/main" id="{27B7684D-94CA-4989-BA39-F5540C76C6AF}"/>
              </a:ext>
            </a:extLst>
          </p:cNvPr>
          <p:cNvPicPr>
            <a:picLocks noChangeAspect="1"/>
          </p:cNvPicPr>
          <p:nvPr/>
        </p:nvPicPr>
        <p:blipFill rotWithShape="1">
          <a:blip r:embed="rId2">
            <a:extLst>
              <a:ext uri="{28A0092B-C50C-407E-A947-70E740481C1C}">
                <a14:useLocalDpi xmlns:a14="http://schemas.microsoft.com/office/drawing/2010/main" val="0"/>
              </a:ext>
            </a:extLst>
          </a:blip>
          <a:srcRect b="24662"/>
          <a:stretch/>
        </p:blipFill>
        <p:spPr>
          <a:xfrm rot="16200000">
            <a:off x="6085164" y="3557677"/>
            <a:ext cx="2723244" cy="3375574"/>
          </a:xfrm>
          <a:prstGeom prst="rect">
            <a:avLst/>
          </a:prstGeom>
        </p:spPr>
      </p:pic>
      <p:sp>
        <p:nvSpPr>
          <p:cNvPr id="6" name="Elipse 5">
            <a:extLst>
              <a:ext uri="{FF2B5EF4-FFF2-40B4-BE49-F238E27FC236}">
                <a16:creationId xmlns:a16="http://schemas.microsoft.com/office/drawing/2014/main" id="{9AC1226B-062A-49D0-A72E-0ABA4C419F0E}"/>
              </a:ext>
            </a:extLst>
          </p:cNvPr>
          <p:cNvSpPr/>
          <p:nvPr/>
        </p:nvSpPr>
        <p:spPr>
          <a:xfrm>
            <a:off x="6294927" y="4346554"/>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grpSp>
        <p:nvGrpSpPr>
          <p:cNvPr id="2" name="Grupo 1">
            <a:extLst>
              <a:ext uri="{FF2B5EF4-FFF2-40B4-BE49-F238E27FC236}">
                <a16:creationId xmlns:a16="http://schemas.microsoft.com/office/drawing/2014/main" id="{4B1A941A-5191-4B52-9178-B43DA62C6FE8}"/>
              </a:ext>
            </a:extLst>
          </p:cNvPr>
          <p:cNvGrpSpPr/>
          <p:nvPr/>
        </p:nvGrpSpPr>
        <p:grpSpPr>
          <a:xfrm>
            <a:off x="5758998" y="1008667"/>
            <a:ext cx="3293748" cy="2573515"/>
            <a:chOff x="5758998" y="1008667"/>
            <a:chExt cx="3293748" cy="2573515"/>
          </a:xfrm>
        </p:grpSpPr>
        <p:pic>
          <p:nvPicPr>
            <p:cNvPr id="7" name="Imagen 6" descr="Imagen que contiene biombo, edificio, jaula&#10;&#10;Descripción generada automáticamente">
              <a:extLst>
                <a:ext uri="{FF2B5EF4-FFF2-40B4-BE49-F238E27FC236}">
                  <a16:creationId xmlns:a16="http://schemas.microsoft.com/office/drawing/2014/main" id="{51483938-EF4D-4002-8539-EB8AD44867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119114" y="648551"/>
              <a:ext cx="2573515" cy="3293748"/>
            </a:xfrm>
            <a:prstGeom prst="rect">
              <a:avLst/>
            </a:prstGeom>
          </p:spPr>
        </p:pic>
        <p:sp>
          <p:nvSpPr>
            <p:cNvPr id="5" name="Elipse 4">
              <a:extLst>
                <a:ext uri="{FF2B5EF4-FFF2-40B4-BE49-F238E27FC236}">
                  <a16:creationId xmlns:a16="http://schemas.microsoft.com/office/drawing/2014/main" id="{9C0D204C-414E-4D26-94FE-FAAEC7BE36A1}"/>
                </a:ext>
              </a:extLst>
            </p:cNvPr>
            <p:cNvSpPr/>
            <p:nvPr/>
          </p:nvSpPr>
          <p:spPr>
            <a:xfrm>
              <a:off x="6726990" y="1771466"/>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8" name="Elipse 7">
              <a:extLst>
                <a:ext uri="{FF2B5EF4-FFF2-40B4-BE49-F238E27FC236}">
                  <a16:creationId xmlns:a16="http://schemas.microsoft.com/office/drawing/2014/main" id="{611EB67B-9130-48B8-B9FF-C33580EE6AE6}"/>
                </a:ext>
              </a:extLst>
            </p:cNvPr>
            <p:cNvSpPr/>
            <p:nvPr/>
          </p:nvSpPr>
          <p:spPr>
            <a:xfrm>
              <a:off x="7311603" y="1771466"/>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10" name="Elipse 9">
              <a:extLst>
                <a:ext uri="{FF2B5EF4-FFF2-40B4-BE49-F238E27FC236}">
                  <a16:creationId xmlns:a16="http://schemas.microsoft.com/office/drawing/2014/main" id="{F1778DB9-1C96-488A-9003-732A30117B35}"/>
                </a:ext>
              </a:extLst>
            </p:cNvPr>
            <p:cNvSpPr/>
            <p:nvPr/>
          </p:nvSpPr>
          <p:spPr>
            <a:xfrm>
              <a:off x="7311603" y="1182677"/>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grpSp>
    </p:spTree>
    <p:extLst>
      <p:ext uri="{BB962C8B-B14F-4D97-AF65-F5344CB8AC3E}">
        <p14:creationId xmlns:p14="http://schemas.microsoft.com/office/powerpoint/2010/main" val="3418431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10F0388-BFAB-4766-B887-C5E1A4BB478D}"/>
              </a:ext>
            </a:extLst>
          </p:cNvPr>
          <p:cNvSpPr>
            <a:spLocks noGrp="1"/>
          </p:cNvSpPr>
          <p:nvPr>
            <p:ph idx="1"/>
          </p:nvPr>
        </p:nvSpPr>
        <p:spPr>
          <a:xfrm>
            <a:off x="838200" y="461913"/>
            <a:ext cx="10515600" cy="5715050"/>
          </a:xfrm>
        </p:spPr>
        <p:txBody>
          <a:bodyPr/>
          <a:lstStyle/>
          <a:p>
            <a:r>
              <a:rPr lang="es-PE" dirty="0"/>
              <a:t>2.1.3) Cuando eje=y:</a:t>
            </a:r>
          </a:p>
          <a:p>
            <a:endParaRPr lang="es-PE" dirty="0"/>
          </a:p>
        </p:txBody>
      </p:sp>
      <p:pic>
        <p:nvPicPr>
          <p:cNvPr id="6" name="Imagen 5">
            <a:extLst>
              <a:ext uri="{FF2B5EF4-FFF2-40B4-BE49-F238E27FC236}">
                <a16:creationId xmlns:a16="http://schemas.microsoft.com/office/drawing/2014/main" id="{40951F23-3D2F-4151-84D7-BA63262D2CFC}"/>
              </a:ext>
            </a:extLst>
          </p:cNvPr>
          <p:cNvPicPr>
            <a:picLocks noChangeAspect="1"/>
          </p:cNvPicPr>
          <p:nvPr/>
        </p:nvPicPr>
        <p:blipFill>
          <a:blip r:embed="rId2"/>
          <a:stretch>
            <a:fillRect/>
          </a:stretch>
        </p:blipFill>
        <p:spPr>
          <a:xfrm>
            <a:off x="5615233" y="2082658"/>
            <a:ext cx="6404796" cy="2454850"/>
          </a:xfrm>
          <a:prstGeom prst="rect">
            <a:avLst/>
          </a:prstGeom>
        </p:spPr>
      </p:pic>
      <p:sp>
        <p:nvSpPr>
          <p:cNvPr id="4" name="CuadroTexto 3">
            <a:extLst>
              <a:ext uri="{FF2B5EF4-FFF2-40B4-BE49-F238E27FC236}">
                <a16:creationId xmlns:a16="http://schemas.microsoft.com/office/drawing/2014/main" id="{B8ADB06C-D57C-4B8D-8DB2-771211B863D2}"/>
              </a:ext>
            </a:extLst>
          </p:cNvPr>
          <p:cNvSpPr txBox="1"/>
          <p:nvPr/>
        </p:nvSpPr>
        <p:spPr>
          <a:xfrm>
            <a:off x="6325386" y="1036948"/>
            <a:ext cx="3742441" cy="646331"/>
          </a:xfrm>
          <a:prstGeom prst="rect">
            <a:avLst/>
          </a:prstGeom>
          <a:noFill/>
        </p:spPr>
        <p:txBody>
          <a:bodyPr wrap="square" rtlCol="0">
            <a:spAutoFit/>
          </a:bodyPr>
          <a:lstStyle/>
          <a:p>
            <a:r>
              <a:rPr lang="es-PE" dirty="0"/>
              <a:t>Acá si entran los anteriores casos</a:t>
            </a:r>
          </a:p>
          <a:p>
            <a:endParaRPr lang="es-PE" dirty="0"/>
          </a:p>
        </p:txBody>
      </p:sp>
      <p:grpSp>
        <p:nvGrpSpPr>
          <p:cNvPr id="10" name="Grupo 9">
            <a:extLst>
              <a:ext uri="{FF2B5EF4-FFF2-40B4-BE49-F238E27FC236}">
                <a16:creationId xmlns:a16="http://schemas.microsoft.com/office/drawing/2014/main" id="{D1A3E11C-D428-40DA-A766-836E489665EF}"/>
              </a:ext>
            </a:extLst>
          </p:cNvPr>
          <p:cNvGrpSpPr/>
          <p:nvPr/>
        </p:nvGrpSpPr>
        <p:grpSpPr>
          <a:xfrm>
            <a:off x="338580" y="1381633"/>
            <a:ext cx="5182950" cy="4094733"/>
            <a:chOff x="338580" y="1381633"/>
            <a:chExt cx="5182950" cy="4094733"/>
          </a:xfrm>
        </p:grpSpPr>
        <p:pic>
          <p:nvPicPr>
            <p:cNvPr id="5" name="Imagen 4" descr="Imagen que contiene biombo, edificio&#10;&#10;Descripción generada automáticamente">
              <a:extLst>
                <a:ext uri="{FF2B5EF4-FFF2-40B4-BE49-F238E27FC236}">
                  <a16:creationId xmlns:a16="http://schemas.microsoft.com/office/drawing/2014/main" id="{65082557-9B16-4EA6-8643-719802A688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82688" y="837525"/>
              <a:ext cx="4094733" cy="5182950"/>
            </a:xfrm>
            <a:prstGeom prst="rect">
              <a:avLst/>
            </a:prstGeom>
          </p:spPr>
        </p:pic>
        <p:sp>
          <p:nvSpPr>
            <p:cNvPr id="7" name="Elipse 6">
              <a:extLst>
                <a:ext uri="{FF2B5EF4-FFF2-40B4-BE49-F238E27FC236}">
                  <a16:creationId xmlns:a16="http://schemas.microsoft.com/office/drawing/2014/main" id="{58DE5505-8CA9-48D5-BA65-17CFD0947F5C}"/>
                </a:ext>
              </a:extLst>
            </p:cNvPr>
            <p:cNvSpPr/>
            <p:nvPr/>
          </p:nvSpPr>
          <p:spPr>
            <a:xfrm>
              <a:off x="2741518" y="2222996"/>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9" name="Elipse 8">
              <a:extLst>
                <a:ext uri="{FF2B5EF4-FFF2-40B4-BE49-F238E27FC236}">
                  <a16:creationId xmlns:a16="http://schemas.microsoft.com/office/drawing/2014/main" id="{0505887B-85CD-4D3F-95D4-9FB01ECE4A0E}"/>
                </a:ext>
              </a:extLst>
            </p:cNvPr>
            <p:cNvSpPr/>
            <p:nvPr/>
          </p:nvSpPr>
          <p:spPr>
            <a:xfrm>
              <a:off x="2303172" y="2222996"/>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grpSp>
    </p:spTree>
    <p:extLst>
      <p:ext uri="{BB962C8B-B14F-4D97-AF65-F5344CB8AC3E}">
        <p14:creationId xmlns:p14="http://schemas.microsoft.com/office/powerpoint/2010/main" val="1205891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24D7088-DC2F-4E2D-8CDE-D396DFFDE565}"/>
              </a:ext>
            </a:extLst>
          </p:cNvPr>
          <p:cNvSpPr>
            <a:spLocks noGrp="1"/>
          </p:cNvSpPr>
          <p:nvPr>
            <p:ph idx="1"/>
          </p:nvPr>
        </p:nvSpPr>
        <p:spPr>
          <a:xfrm>
            <a:off x="838200" y="593889"/>
            <a:ext cx="10515600" cy="5583074"/>
          </a:xfrm>
        </p:spPr>
        <p:txBody>
          <a:bodyPr/>
          <a:lstStyle/>
          <a:p>
            <a:r>
              <a:rPr lang="es-PE" dirty="0"/>
              <a:t>Siguiendo esos criterios agregamos o no agregamos puntos en la ronda.</a:t>
            </a:r>
          </a:p>
          <a:p>
            <a:r>
              <a:rPr lang="es-PE" dirty="0"/>
              <a:t>Debemos tener un contador por cada punto que se añada para no perder el punto final </a:t>
            </a:r>
          </a:p>
          <a:p>
            <a:r>
              <a:rPr lang="es-PE" dirty="0"/>
              <a:t>Terminada la ronda debemos actualizar los edificios temporales, ya que algunos han acabado o recién comenzado.</a:t>
            </a:r>
          </a:p>
          <a:p>
            <a:pPr marL="0" indent="0">
              <a:buNone/>
            </a:pPr>
            <a:endParaRPr lang="es-PE" dirty="0"/>
          </a:p>
        </p:txBody>
      </p:sp>
      <p:grpSp>
        <p:nvGrpSpPr>
          <p:cNvPr id="8" name="Grupo 7">
            <a:extLst>
              <a:ext uri="{FF2B5EF4-FFF2-40B4-BE49-F238E27FC236}">
                <a16:creationId xmlns:a16="http://schemas.microsoft.com/office/drawing/2014/main" id="{7D844BBA-3639-4FEE-9D35-079996EA7049}"/>
              </a:ext>
            </a:extLst>
          </p:cNvPr>
          <p:cNvGrpSpPr/>
          <p:nvPr/>
        </p:nvGrpSpPr>
        <p:grpSpPr>
          <a:xfrm>
            <a:off x="3924375" y="3619892"/>
            <a:ext cx="4069555" cy="2557071"/>
            <a:chOff x="3924375" y="3619892"/>
            <a:chExt cx="4069555" cy="2557071"/>
          </a:xfrm>
        </p:grpSpPr>
        <p:pic>
          <p:nvPicPr>
            <p:cNvPr id="4" name="Imagen 3" descr="Imagen que contiene biombo, pájaro, reloj, competencia de atletismo&#10;&#10;Descripción generada automáticamente">
              <a:extLst>
                <a:ext uri="{FF2B5EF4-FFF2-40B4-BE49-F238E27FC236}">
                  <a16:creationId xmlns:a16="http://schemas.microsoft.com/office/drawing/2014/main" id="{7C7C6D61-9FA8-437E-AFF3-47AC477DF2CF}"/>
                </a:ext>
              </a:extLst>
            </p:cNvPr>
            <p:cNvPicPr>
              <a:picLocks noChangeAspect="1"/>
            </p:cNvPicPr>
            <p:nvPr/>
          </p:nvPicPr>
          <p:blipFill rotWithShape="1">
            <a:blip r:embed="rId2">
              <a:extLst>
                <a:ext uri="{28A0092B-C50C-407E-A947-70E740481C1C}">
                  <a14:useLocalDpi xmlns:a14="http://schemas.microsoft.com/office/drawing/2010/main" val="0"/>
                </a:ext>
              </a:extLst>
            </a:blip>
            <a:srcRect t="11601" b="9738"/>
            <a:stretch/>
          </p:blipFill>
          <p:spPr>
            <a:xfrm>
              <a:off x="3924375" y="3619892"/>
              <a:ext cx="4069555" cy="2557071"/>
            </a:xfrm>
            <a:prstGeom prst="rect">
              <a:avLst/>
            </a:prstGeom>
          </p:spPr>
        </p:pic>
        <p:sp>
          <p:nvSpPr>
            <p:cNvPr id="5" name="Elipse 4">
              <a:extLst>
                <a:ext uri="{FF2B5EF4-FFF2-40B4-BE49-F238E27FC236}">
                  <a16:creationId xmlns:a16="http://schemas.microsoft.com/office/drawing/2014/main" id="{DA8E8EBD-864E-485A-953B-58958B285770}"/>
                </a:ext>
              </a:extLst>
            </p:cNvPr>
            <p:cNvSpPr/>
            <p:nvPr/>
          </p:nvSpPr>
          <p:spPr>
            <a:xfrm>
              <a:off x="6991092" y="5758128"/>
              <a:ext cx="188536" cy="2073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sp>
          <p:nvSpPr>
            <p:cNvPr id="7" name="Elipse 6">
              <a:extLst>
                <a:ext uri="{FF2B5EF4-FFF2-40B4-BE49-F238E27FC236}">
                  <a16:creationId xmlns:a16="http://schemas.microsoft.com/office/drawing/2014/main" id="{00659D69-C46B-439D-A42E-AFDED2D88A20}"/>
                </a:ext>
              </a:extLst>
            </p:cNvPr>
            <p:cNvSpPr/>
            <p:nvPr/>
          </p:nvSpPr>
          <p:spPr>
            <a:xfrm>
              <a:off x="6991092" y="4042450"/>
              <a:ext cx="188536" cy="2073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PE" dirty="0"/>
            </a:p>
          </p:txBody>
        </p:sp>
      </p:grpSp>
    </p:spTree>
    <p:extLst>
      <p:ext uri="{BB962C8B-B14F-4D97-AF65-F5344CB8AC3E}">
        <p14:creationId xmlns:p14="http://schemas.microsoft.com/office/powerpoint/2010/main" val="4264947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C2B5A3-8199-4AE5-81E0-A60131A06A53}"/>
              </a:ext>
            </a:extLst>
          </p:cNvPr>
          <p:cNvSpPr>
            <a:spLocks noGrp="1"/>
          </p:cNvSpPr>
          <p:nvPr>
            <p:ph type="title"/>
          </p:nvPr>
        </p:nvSpPr>
        <p:spPr>
          <a:xfrm>
            <a:off x="838200" y="79193"/>
            <a:ext cx="10515600" cy="1325563"/>
          </a:xfrm>
        </p:spPr>
        <p:txBody>
          <a:bodyPr/>
          <a:lstStyle/>
          <a:p>
            <a:r>
              <a:rPr lang="es-PE" dirty="0"/>
              <a:t>Actualización de los edificios temporales:</a:t>
            </a:r>
          </a:p>
        </p:txBody>
      </p:sp>
      <p:sp>
        <p:nvSpPr>
          <p:cNvPr id="3" name="Marcador de contenido 2">
            <a:extLst>
              <a:ext uri="{FF2B5EF4-FFF2-40B4-BE49-F238E27FC236}">
                <a16:creationId xmlns:a16="http://schemas.microsoft.com/office/drawing/2014/main" id="{02A47C8A-BA6B-4F7D-9AC9-96F056F334B8}"/>
              </a:ext>
            </a:extLst>
          </p:cNvPr>
          <p:cNvSpPr>
            <a:spLocks noGrp="1"/>
          </p:cNvSpPr>
          <p:nvPr>
            <p:ph idx="1"/>
          </p:nvPr>
        </p:nvSpPr>
        <p:spPr>
          <a:xfrm>
            <a:off x="734505" y="1052627"/>
            <a:ext cx="10515600" cy="4351338"/>
          </a:xfrm>
        </p:spPr>
        <p:txBody>
          <a:bodyPr/>
          <a:lstStyle/>
          <a:p>
            <a:r>
              <a:rPr lang="es-PE" dirty="0"/>
              <a:t>Cuando pasamos por cada eje tenemos que actualizar esa lista. Luego de haber o no haber agregado puntos.</a:t>
            </a:r>
          </a:p>
          <a:p>
            <a:r>
              <a:rPr lang="es-PE"/>
              <a:t>Tenemos que comparar </a:t>
            </a:r>
            <a:r>
              <a:rPr lang="es-PE" dirty="0"/>
              <a:t>la lista actual de edificios con la lista de ejes</a:t>
            </a:r>
          </a:p>
          <a:p>
            <a:r>
              <a:rPr lang="es-PE" dirty="0"/>
              <a:t>Si hay coincidencia del nombre, se elimina el edificio de la lista temporal, si no hay coincidencia, se agrega el edificio a la lista temporal.</a:t>
            </a:r>
          </a:p>
          <a:p>
            <a:endParaRPr lang="es-PE" dirty="0"/>
          </a:p>
          <a:p>
            <a:endParaRPr lang="es-PE" dirty="0"/>
          </a:p>
        </p:txBody>
      </p:sp>
      <p:pic>
        <p:nvPicPr>
          <p:cNvPr id="4" name="Marcador de contenido 9" descr="Imagen que contiene pájaro, biombo, alambre, rebaño&#10;&#10;Descripción generada automáticamente">
            <a:extLst>
              <a:ext uri="{FF2B5EF4-FFF2-40B4-BE49-F238E27FC236}">
                <a16:creationId xmlns:a16="http://schemas.microsoft.com/office/drawing/2014/main" id="{482B2F3E-1EDC-48C5-90EA-6175731E61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653514" y="3103594"/>
            <a:ext cx="3002082" cy="4156162"/>
          </a:xfrm>
          <a:prstGeom prst="rect">
            <a:avLst/>
          </a:prstGeom>
        </p:spPr>
      </p:pic>
      <p:pic>
        <p:nvPicPr>
          <p:cNvPr id="6" name="Imagen 5">
            <a:extLst>
              <a:ext uri="{FF2B5EF4-FFF2-40B4-BE49-F238E27FC236}">
                <a16:creationId xmlns:a16="http://schemas.microsoft.com/office/drawing/2014/main" id="{024AC220-9CB0-4271-8EF9-53D93CB7F2D1}"/>
              </a:ext>
            </a:extLst>
          </p:cNvPr>
          <p:cNvPicPr>
            <a:picLocks noChangeAspect="1"/>
          </p:cNvPicPr>
          <p:nvPr/>
        </p:nvPicPr>
        <p:blipFill>
          <a:blip r:embed="rId3"/>
          <a:stretch>
            <a:fillRect/>
          </a:stretch>
        </p:blipFill>
        <p:spPr>
          <a:xfrm>
            <a:off x="4245204" y="4270344"/>
            <a:ext cx="7946796" cy="1612586"/>
          </a:xfrm>
          <a:prstGeom prst="rect">
            <a:avLst/>
          </a:prstGeom>
        </p:spPr>
      </p:pic>
    </p:spTree>
    <p:extLst>
      <p:ext uri="{BB962C8B-B14F-4D97-AF65-F5344CB8AC3E}">
        <p14:creationId xmlns:p14="http://schemas.microsoft.com/office/powerpoint/2010/main" val="3879639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01860-E485-4A75-990D-D363B65B5BDD}"/>
              </a:ext>
            </a:extLst>
          </p:cNvPr>
          <p:cNvSpPr>
            <a:spLocks noGrp="1"/>
          </p:cNvSpPr>
          <p:nvPr>
            <p:ph type="title"/>
          </p:nvPr>
        </p:nvSpPr>
        <p:spPr>
          <a:xfrm>
            <a:off x="838200" y="0"/>
            <a:ext cx="10515600" cy="1325563"/>
          </a:xfrm>
        </p:spPr>
        <p:txBody>
          <a:bodyPr/>
          <a:lstStyle/>
          <a:p>
            <a:r>
              <a:rPr lang="es-PE" dirty="0"/>
              <a:t>Finalmente así agrega puntos:</a:t>
            </a:r>
          </a:p>
        </p:txBody>
      </p:sp>
      <p:pic>
        <p:nvPicPr>
          <p:cNvPr id="4" name="Marcador de contenido 3">
            <a:extLst>
              <a:ext uri="{FF2B5EF4-FFF2-40B4-BE49-F238E27FC236}">
                <a16:creationId xmlns:a16="http://schemas.microsoft.com/office/drawing/2014/main" id="{5E5D6137-ADE2-4C05-B3D2-493C01479058}"/>
              </a:ext>
            </a:extLst>
          </p:cNvPr>
          <p:cNvPicPr>
            <a:picLocks noGrp="1" noChangeAspect="1"/>
          </p:cNvPicPr>
          <p:nvPr>
            <p:ph idx="1"/>
          </p:nvPr>
        </p:nvPicPr>
        <p:blipFill>
          <a:blip r:embed="rId2"/>
          <a:stretch>
            <a:fillRect/>
          </a:stretch>
        </p:blipFill>
        <p:spPr>
          <a:xfrm>
            <a:off x="1690046" y="1322871"/>
            <a:ext cx="8679932" cy="2194750"/>
          </a:xfrm>
          <a:prstGeom prst="rect">
            <a:avLst/>
          </a:prstGeom>
        </p:spPr>
      </p:pic>
      <p:pic>
        <p:nvPicPr>
          <p:cNvPr id="5" name="Imagen 4">
            <a:extLst>
              <a:ext uri="{FF2B5EF4-FFF2-40B4-BE49-F238E27FC236}">
                <a16:creationId xmlns:a16="http://schemas.microsoft.com/office/drawing/2014/main" id="{1D7074B7-DFA0-4409-9997-FF5901259A72}"/>
              </a:ext>
            </a:extLst>
          </p:cNvPr>
          <p:cNvPicPr>
            <a:picLocks noChangeAspect="1"/>
          </p:cNvPicPr>
          <p:nvPr/>
        </p:nvPicPr>
        <p:blipFill>
          <a:blip r:embed="rId3"/>
          <a:stretch>
            <a:fillRect/>
          </a:stretch>
        </p:blipFill>
        <p:spPr>
          <a:xfrm>
            <a:off x="4330045" y="3517621"/>
            <a:ext cx="4172932" cy="3129699"/>
          </a:xfrm>
          <a:prstGeom prst="rect">
            <a:avLst/>
          </a:prstGeom>
        </p:spPr>
      </p:pic>
    </p:spTree>
    <p:extLst>
      <p:ext uri="{BB962C8B-B14F-4D97-AF65-F5344CB8AC3E}">
        <p14:creationId xmlns:p14="http://schemas.microsoft.com/office/powerpoint/2010/main" val="1608298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E5EB6F-AEBF-2322-5DFC-CAE34EA66313}"/>
              </a:ext>
            </a:extLst>
          </p:cNvPr>
          <p:cNvSpPr>
            <a:spLocks noGrp="1"/>
          </p:cNvSpPr>
          <p:nvPr>
            <p:ph type="title"/>
          </p:nvPr>
        </p:nvSpPr>
        <p:spPr/>
        <p:txBody>
          <a:bodyPr/>
          <a:lstStyle/>
          <a:p>
            <a:endParaRPr lang="es-PE"/>
          </a:p>
        </p:txBody>
      </p:sp>
      <p:pic>
        <p:nvPicPr>
          <p:cNvPr id="5" name="Marcador de contenido 4" descr="Diagrama&#10;&#10;Descripción generada automáticamente">
            <a:extLst>
              <a:ext uri="{FF2B5EF4-FFF2-40B4-BE49-F238E27FC236}">
                <a16:creationId xmlns:a16="http://schemas.microsoft.com/office/drawing/2014/main" id="{6EE6A2FA-595F-BFC2-6D14-F59B526D46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02532" y="465804"/>
            <a:ext cx="5325158" cy="6328329"/>
          </a:xfrm>
        </p:spPr>
      </p:pic>
    </p:spTree>
    <p:extLst>
      <p:ext uri="{BB962C8B-B14F-4D97-AF65-F5344CB8AC3E}">
        <p14:creationId xmlns:p14="http://schemas.microsoft.com/office/powerpoint/2010/main" val="1117632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FB2D09-00D4-429A-9B76-FA041A45F65E}"/>
              </a:ext>
            </a:extLst>
          </p:cNvPr>
          <p:cNvSpPr>
            <a:spLocks noGrp="1"/>
          </p:cNvSpPr>
          <p:nvPr>
            <p:ph type="title"/>
          </p:nvPr>
        </p:nvSpPr>
        <p:spPr/>
        <p:txBody>
          <a:bodyPr/>
          <a:lstStyle/>
          <a:p>
            <a:r>
              <a:rPr lang="es-PE" dirty="0"/>
              <a:t>Puntos a tomar en cuenta:</a:t>
            </a:r>
            <a:br>
              <a:rPr lang="es-PE" dirty="0"/>
            </a:br>
            <a:endParaRPr lang="es-PE" dirty="0"/>
          </a:p>
        </p:txBody>
      </p:sp>
      <p:sp>
        <p:nvSpPr>
          <p:cNvPr id="3" name="Marcador de contenido 2">
            <a:extLst>
              <a:ext uri="{FF2B5EF4-FFF2-40B4-BE49-F238E27FC236}">
                <a16:creationId xmlns:a16="http://schemas.microsoft.com/office/drawing/2014/main" id="{E8B8022E-63C1-4D72-8044-650E565D6F6E}"/>
              </a:ext>
            </a:extLst>
          </p:cNvPr>
          <p:cNvSpPr>
            <a:spLocks noGrp="1"/>
          </p:cNvSpPr>
          <p:nvPr>
            <p:ph idx="1"/>
          </p:nvPr>
        </p:nvSpPr>
        <p:spPr/>
        <p:txBody>
          <a:bodyPr>
            <a:normAutofit fontScale="92500" lnSpcReduction="20000"/>
          </a:bodyPr>
          <a:lstStyle/>
          <a:p>
            <a:r>
              <a:rPr lang="es-PE" dirty="0"/>
              <a:t>El skyline es una matriz de puntos= [[X1,Y1],[X2,Y2],[X3,Y3]….]</a:t>
            </a:r>
          </a:p>
          <a:p>
            <a:r>
              <a:rPr lang="es-PE" dirty="0"/>
              <a:t>Nuestro objetivo es calcular todos los puntos por los cuales pasa el skyline para su posterior </a:t>
            </a:r>
            <a:r>
              <a:rPr lang="es-PE" dirty="0" err="1"/>
              <a:t>graficación</a:t>
            </a:r>
            <a:r>
              <a:rPr lang="es-PE" dirty="0"/>
              <a:t>.</a:t>
            </a:r>
          </a:p>
          <a:p>
            <a:r>
              <a:rPr lang="es-PE" dirty="0"/>
              <a:t>Todos los puntos [X1,Y1] por el que pasa el skyline se derivan de la matriz de edificios ingresado.</a:t>
            </a:r>
          </a:p>
          <a:p>
            <a:r>
              <a:rPr lang="es-PE" dirty="0"/>
              <a:t>Debemos separar cada  X y clasificar el Y según el  X por el cual pasa.</a:t>
            </a:r>
          </a:p>
          <a:p>
            <a:pPr marL="0" indent="0">
              <a:buNone/>
            </a:pPr>
            <a:r>
              <a:rPr lang="es-PE" dirty="0"/>
              <a:t>	(Crear “matriz de ejes”) </a:t>
            </a:r>
          </a:p>
          <a:p>
            <a:r>
              <a:rPr lang="es-PE" dirty="0"/>
              <a:t>Es importante asignarle un nombre a cada edificio ingresado ya que este nos nombre permitirá saber a que edificio pertenece cada punto.</a:t>
            </a:r>
          </a:p>
          <a:p>
            <a:r>
              <a:rPr lang="es-PE" dirty="0"/>
              <a:t>Un edificio se representa como: (X1 #inicio,X2 #final, Y #altura, ”Nombre”)</a:t>
            </a:r>
          </a:p>
          <a:p>
            <a:r>
              <a:rPr lang="es-PE" dirty="0"/>
              <a:t>Notar que en el edificio (X1,X2, Y, ”Edificio”)</a:t>
            </a:r>
            <a:r>
              <a:rPr lang="es-PE" dirty="0">
                <a:sym typeface="Wingdings" panose="05000000000000000000" pitchFamily="2" charset="2"/>
              </a:rPr>
              <a:t> (X1, Y) y (X2, Y) representan o el inicio o el final de “Edificio”</a:t>
            </a:r>
            <a:endParaRPr lang="es-PE" dirty="0"/>
          </a:p>
          <a:p>
            <a:pPr marL="0" indent="0">
              <a:buNone/>
            </a:pPr>
            <a:endParaRPr lang="es-PE" dirty="0"/>
          </a:p>
        </p:txBody>
      </p:sp>
    </p:spTree>
    <p:extLst>
      <p:ext uri="{BB962C8B-B14F-4D97-AF65-F5344CB8AC3E}">
        <p14:creationId xmlns:p14="http://schemas.microsoft.com/office/powerpoint/2010/main" val="2279039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D4AEAE-346D-4134-B9D6-48D96B2082E6}"/>
              </a:ext>
            </a:extLst>
          </p:cNvPr>
          <p:cNvSpPr>
            <a:spLocks noGrp="1"/>
          </p:cNvSpPr>
          <p:nvPr>
            <p:ph type="title"/>
          </p:nvPr>
        </p:nvSpPr>
        <p:spPr>
          <a:xfrm>
            <a:off x="0" y="365125"/>
            <a:ext cx="11953188" cy="1325563"/>
          </a:xfrm>
        </p:spPr>
        <p:txBody>
          <a:bodyPr>
            <a:normAutofit/>
          </a:bodyPr>
          <a:lstStyle/>
          <a:p>
            <a:r>
              <a:rPr lang="es-PE" dirty="0"/>
              <a:t>Ejemplo: </a:t>
            </a:r>
            <a:br>
              <a:rPr lang="es-PE" dirty="0"/>
            </a:br>
            <a:r>
              <a:rPr lang="es-PE" dirty="0"/>
              <a:t>Sea la ciudad: [1,3,2, “E1”],[2,6,3, “E2”],[2,6,1, “E3”]</a:t>
            </a:r>
          </a:p>
        </p:txBody>
      </p:sp>
      <p:sp>
        <p:nvSpPr>
          <p:cNvPr id="6" name="CuadroTexto 5">
            <a:extLst>
              <a:ext uri="{FF2B5EF4-FFF2-40B4-BE49-F238E27FC236}">
                <a16:creationId xmlns:a16="http://schemas.microsoft.com/office/drawing/2014/main" id="{69CF4403-D682-4DD0-9B66-CEAFEDC8DC14}"/>
              </a:ext>
            </a:extLst>
          </p:cNvPr>
          <p:cNvSpPr txBox="1"/>
          <p:nvPr/>
        </p:nvSpPr>
        <p:spPr>
          <a:xfrm>
            <a:off x="4644274" y="1596231"/>
            <a:ext cx="7450316" cy="4308872"/>
          </a:xfrm>
          <a:prstGeom prst="rect">
            <a:avLst/>
          </a:prstGeom>
          <a:noFill/>
        </p:spPr>
        <p:txBody>
          <a:bodyPr wrap="square" rtlCol="0">
            <a:spAutoFit/>
          </a:bodyPr>
          <a:lstStyle/>
          <a:p>
            <a:r>
              <a:rPr lang="es-PE" dirty="0"/>
              <a:t>Identificaremos cada X y los respectivos Y que hacen cruce. A los X los llamaremos “Ejes” y a los Y los llamaremos “Alturas”</a:t>
            </a:r>
          </a:p>
          <a:p>
            <a:pPr algn="ctr"/>
            <a:r>
              <a:rPr lang="es-PE" dirty="0"/>
              <a:t>Ejes  </a:t>
            </a:r>
            <a:r>
              <a:rPr lang="es-PE" dirty="0">
                <a:sym typeface="Wingdings" panose="05000000000000000000" pitchFamily="2" charset="2"/>
              </a:rPr>
              <a:t>       </a:t>
            </a:r>
            <a:r>
              <a:rPr lang="es-PE" dirty="0"/>
              <a:t>Alturas y Edificios correspondientes</a:t>
            </a:r>
          </a:p>
          <a:p>
            <a:pPr algn="ctr"/>
            <a:r>
              <a:rPr lang="es-PE" dirty="0"/>
              <a:t>[1</a:t>
            </a:r>
            <a:r>
              <a:rPr lang="es-PE" dirty="0">
                <a:sym typeface="Wingdings" panose="05000000000000000000" pitchFamily="2" charset="2"/>
              </a:rPr>
              <a:t>                                                      2(E1)</a:t>
            </a:r>
            <a:r>
              <a:rPr lang="es-PE" dirty="0"/>
              <a:t>]</a:t>
            </a:r>
          </a:p>
          <a:p>
            <a:pPr algn="ctr"/>
            <a:r>
              <a:rPr lang="es-PE" dirty="0"/>
              <a:t>[2</a:t>
            </a:r>
            <a:r>
              <a:rPr lang="es-PE" dirty="0">
                <a:sym typeface="Wingdings" panose="05000000000000000000" pitchFamily="2" charset="2"/>
              </a:rPr>
              <a:t>                                            1(E3),3(E2)</a:t>
            </a:r>
            <a:r>
              <a:rPr lang="es-PE" dirty="0"/>
              <a:t>]</a:t>
            </a:r>
          </a:p>
          <a:p>
            <a:pPr algn="ctr"/>
            <a:r>
              <a:rPr lang="es-PE" dirty="0"/>
              <a:t>[3</a:t>
            </a:r>
            <a:r>
              <a:rPr lang="es-PE" dirty="0">
                <a:sym typeface="Wingdings" panose="05000000000000000000" pitchFamily="2" charset="2"/>
              </a:rPr>
              <a:t>                                                      2(E1)</a:t>
            </a:r>
            <a:r>
              <a:rPr lang="es-PE" dirty="0"/>
              <a:t>]</a:t>
            </a:r>
          </a:p>
          <a:p>
            <a:pPr algn="ctr"/>
            <a:r>
              <a:rPr lang="es-PE" dirty="0"/>
              <a:t>[6</a:t>
            </a:r>
            <a:r>
              <a:rPr lang="es-PE" dirty="0">
                <a:sym typeface="Wingdings" panose="05000000000000000000" pitchFamily="2" charset="2"/>
              </a:rPr>
              <a:t>                                            1(E3),3(E2)</a:t>
            </a:r>
            <a:r>
              <a:rPr lang="es-PE" dirty="0"/>
              <a:t>]</a:t>
            </a:r>
          </a:p>
          <a:p>
            <a:r>
              <a:rPr lang="es-PE" dirty="0"/>
              <a:t>Representado en una matriz donde cada elemento inicial es un Eje, el segundo elemento son los edificios que tienen  sus puntos en ese eje, el tercer elemento son las alturas de esos edificios:</a:t>
            </a:r>
          </a:p>
          <a:p>
            <a:endParaRPr lang="es-PE" dirty="0"/>
          </a:p>
          <a:p>
            <a:r>
              <a:rPr lang="es-PE" sz="2000" dirty="0"/>
              <a:t>Matriz de ejes: </a:t>
            </a:r>
          </a:p>
          <a:p>
            <a:r>
              <a:rPr lang="es-PE" sz="2000" dirty="0"/>
              <a:t>[ [1,[E1],[2]] , [2,[E2,E3],[3,1]] , [3,[E1],[2]] , [6,[E2,E3],[3,1]]]</a:t>
            </a:r>
          </a:p>
          <a:p>
            <a:endParaRPr lang="es-PE" dirty="0"/>
          </a:p>
          <a:p>
            <a:endParaRPr lang="es-PE" dirty="0"/>
          </a:p>
        </p:txBody>
      </p:sp>
      <p:pic>
        <p:nvPicPr>
          <p:cNvPr id="10" name="Marcador de contenido 9" descr="Imagen que contiene pájaro, biombo, alambre, rebaño&#10;&#10;Descripción generada automáticamente">
            <a:extLst>
              <a:ext uri="{FF2B5EF4-FFF2-40B4-BE49-F238E27FC236}">
                <a16:creationId xmlns:a16="http://schemas.microsoft.com/office/drawing/2014/main" id="{5402899F-B4B2-432F-A778-87E8A8479A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867371" y="1236085"/>
            <a:ext cx="3167975" cy="4385830"/>
          </a:xfrm>
        </p:spPr>
      </p:pic>
      <p:sp>
        <p:nvSpPr>
          <p:cNvPr id="11" name="CuadroTexto 10">
            <a:extLst>
              <a:ext uri="{FF2B5EF4-FFF2-40B4-BE49-F238E27FC236}">
                <a16:creationId xmlns:a16="http://schemas.microsoft.com/office/drawing/2014/main" id="{52B1D70B-972E-4ABC-927E-6D67D809217A}"/>
              </a:ext>
            </a:extLst>
          </p:cNvPr>
          <p:cNvSpPr txBox="1"/>
          <p:nvPr/>
        </p:nvSpPr>
        <p:spPr>
          <a:xfrm>
            <a:off x="119406" y="6308209"/>
            <a:ext cx="11953188" cy="369332"/>
          </a:xfrm>
          <a:prstGeom prst="rect">
            <a:avLst/>
          </a:prstGeom>
          <a:noFill/>
        </p:spPr>
        <p:txBody>
          <a:bodyPr wrap="square" rtlCol="0">
            <a:spAutoFit/>
          </a:bodyPr>
          <a:lstStyle/>
          <a:p>
            <a:r>
              <a:rPr lang="es-PE" dirty="0"/>
              <a:t>IMPORTANTE: NO HEMOS CREADO NINGÚN PUNTO, SOLO HEMOS CLASIFICADO LOS PUNTOS YA EXISTENTES POR EJES</a:t>
            </a:r>
          </a:p>
        </p:txBody>
      </p:sp>
      <p:pic>
        <p:nvPicPr>
          <p:cNvPr id="12" name="Marcador de contenido 3">
            <a:extLst>
              <a:ext uri="{FF2B5EF4-FFF2-40B4-BE49-F238E27FC236}">
                <a16:creationId xmlns:a16="http://schemas.microsoft.com/office/drawing/2014/main" id="{9444AA13-B6E4-4F34-9F27-C7FE71124DD3}"/>
              </a:ext>
            </a:extLst>
          </p:cNvPr>
          <p:cNvPicPr>
            <a:picLocks noChangeAspect="1"/>
          </p:cNvPicPr>
          <p:nvPr/>
        </p:nvPicPr>
        <p:blipFill>
          <a:blip r:embed="rId3"/>
          <a:stretch>
            <a:fillRect/>
          </a:stretch>
        </p:blipFill>
        <p:spPr>
          <a:xfrm>
            <a:off x="636718" y="5566756"/>
            <a:ext cx="10402069" cy="585551"/>
          </a:xfrm>
          <a:prstGeom prst="rect">
            <a:avLst/>
          </a:prstGeom>
          <a:ln w="28575">
            <a:solidFill>
              <a:schemeClr val="tx1"/>
            </a:solidFill>
          </a:ln>
        </p:spPr>
      </p:pic>
    </p:spTree>
    <p:extLst>
      <p:ext uri="{BB962C8B-B14F-4D97-AF65-F5344CB8AC3E}">
        <p14:creationId xmlns:p14="http://schemas.microsoft.com/office/powerpoint/2010/main" val="1330096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a:extLst>
              <a:ext uri="{FF2B5EF4-FFF2-40B4-BE49-F238E27FC236}">
                <a16:creationId xmlns:a16="http://schemas.microsoft.com/office/drawing/2014/main" id="{43E968B3-7F64-40BD-9022-C69A6598E935}"/>
              </a:ext>
            </a:extLst>
          </p:cNvPr>
          <p:cNvSpPr>
            <a:spLocks noGrp="1"/>
          </p:cNvSpPr>
          <p:nvPr>
            <p:ph idx="1"/>
          </p:nvPr>
        </p:nvSpPr>
        <p:spPr>
          <a:xfrm>
            <a:off x="838200" y="490193"/>
            <a:ext cx="10515600" cy="5686769"/>
          </a:xfrm>
        </p:spPr>
        <p:txBody>
          <a:bodyPr/>
          <a:lstStyle/>
          <a:p>
            <a:r>
              <a:rPr lang="es-PE" dirty="0"/>
              <a:t>Lo que hicimos fue convertir la matriz de la ciudad en la matriz de ejes, que nos permite trazar la ruta del skyline.</a:t>
            </a:r>
          </a:p>
          <a:p>
            <a:r>
              <a:rPr lang="es-PE" dirty="0"/>
              <a:t>A esta matriz debemos ordenarlas por eje, de menor a mayor. No está ordenada.</a:t>
            </a:r>
          </a:p>
          <a:p>
            <a:r>
              <a:rPr lang="es-PE" dirty="0"/>
              <a:t>Cada eje representa el inicio o final de cualquier edificio de la ciudad.</a:t>
            </a:r>
          </a:p>
        </p:txBody>
      </p:sp>
    </p:spTree>
    <p:extLst>
      <p:ext uri="{BB962C8B-B14F-4D97-AF65-F5344CB8AC3E}">
        <p14:creationId xmlns:p14="http://schemas.microsoft.com/office/powerpoint/2010/main" val="2736718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7A4AA3-4630-4621-BE95-08F5F3A94F86}"/>
              </a:ext>
            </a:extLst>
          </p:cNvPr>
          <p:cNvSpPr>
            <a:spLocks noGrp="1"/>
          </p:cNvSpPr>
          <p:nvPr>
            <p:ph type="title"/>
          </p:nvPr>
        </p:nvSpPr>
        <p:spPr/>
        <p:txBody>
          <a:bodyPr/>
          <a:lstStyle/>
          <a:p>
            <a:r>
              <a:rPr lang="es-PE" dirty="0"/>
              <a:t>Algoritmo del Skyline</a:t>
            </a:r>
          </a:p>
        </p:txBody>
      </p:sp>
      <p:sp>
        <p:nvSpPr>
          <p:cNvPr id="3" name="Marcador de contenido 2">
            <a:extLst>
              <a:ext uri="{FF2B5EF4-FFF2-40B4-BE49-F238E27FC236}">
                <a16:creationId xmlns:a16="http://schemas.microsoft.com/office/drawing/2014/main" id="{4FA22620-6EF1-4F68-922F-9B7D95517378}"/>
              </a:ext>
            </a:extLst>
          </p:cNvPr>
          <p:cNvSpPr>
            <a:spLocks noGrp="1"/>
          </p:cNvSpPr>
          <p:nvPr>
            <p:ph idx="1"/>
          </p:nvPr>
        </p:nvSpPr>
        <p:spPr/>
        <p:txBody>
          <a:bodyPr/>
          <a:lstStyle/>
          <a:p>
            <a:pPr marL="0" indent="0">
              <a:buNone/>
            </a:pPr>
            <a:r>
              <a:rPr lang="es-PE" dirty="0"/>
              <a:t>Ingredientes:</a:t>
            </a:r>
          </a:p>
          <a:p>
            <a:r>
              <a:rPr lang="es-PE" dirty="0"/>
              <a:t>Matriz de ejes de la ciudad. (Dato externo)</a:t>
            </a:r>
          </a:p>
          <a:p>
            <a:r>
              <a:rPr lang="es-PE" dirty="0"/>
              <a:t>Una matriz de edificios temporales vacía:[] (Dato interno)</a:t>
            </a:r>
          </a:p>
          <a:p>
            <a:r>
              <a:rPr lang="es-PE" dirty="0"/>
              <a:t>Una matriz del Skyline vacía: [] (Dato interno)</a:t>
            </a:r>
          </a:p>
          <a:p>
            <a:r>
              <a:rPr lang="es-PE" dirty="0"/>
              <a:t>Un contador para seleccionar siempre el último punto de la matriz de skyline</a:t>
            </a:r>
          </a:p>
          <a:p>
            <a:endParaRPr lang="es-PE" dirty="0"/>
          </a:p>
        </p:txBody>
      </p:sp>
    </p:spTree>
    <p:extLst>
      <p:ext uri="{BB962C8B-B14F-4D97-AF65-F5344CB8AC3E}">
        <p14:creationId xmlns:p14="http://schemas.microsoft.com/office/powerpoint/2010/main" val="578376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E27D42-D9A9-42E9-89A9-61B692B6A766}"/>
              </a:ext>
            </a:extLst>
          </p:cNvPr>
          <p:cNvSpPr>
            <a:spLocks noGrp="1"/>
          </p:cNvSpPr>
          <p:nvPr>
            <p:ph type="title"/>
          </p:nvPr>
        </p:nvSpPr>
        <p:spPr/>
        <p:txBody>
          <a:bodyPr/>
          <a:lstStyle/>
          <a:p>
            <a:r>
              <a:rPr lang="es-PE" dirty="0"/>
              <a:t>Funcionamiento:</a:t>
            </a:r>
          </a:p>
        </p:txBody>
      </p:sp>
      <p:sp>
        <p:nvSpPr>
          <p:cNvPr id="3" name="Marcador de contenido 2">
            <a:extLst>
              <a:ext uri="{FF2B5EF4-FFF2-40B4-BE49-F238E27FC236}">
                <a16:creationId xmlns:a16="http://schemas.microsoft.com/office/drawing/2014/main" id="{C87383BB-2469-4649-B680-AF03D5B917FD}"/>
              </a:ext>
            </a:extLst>
          </p:cNvPr>
          <p:cNvSpPr>
            <a:spLocks noGrp="1"/>
          </p:cNvSpPr>
          <p:nvPr>
            <p:ph idx="1"/>
          </p:nvPr>
        </p:nvSpPr>
        <p:spPr/>
        <p:txBody>
          <a:bodyPr/>
          <a:lstStyle/>
          <a:p>
            <a:pPr marL="0" indent="0">
              <a:buNone/>
            </a:pPr>
            <a:r>
              <a:rPr lang="es-PE" dirty="0"/>
              <a:t>Vamos a tener siempre en cuenta los edificios temporales.</a:t>
            </a:r>
          </a:p>
          <a:p>
            <a:pPr marL="0" indent="0">
              <a:buNone/>
            </a:pPr>
            <a:r>
              <a:rPr lang="es-PE" dirty="0"/>
              <a:t>De la matriz de ejes, siempre vamos a utilizar la mayor altura.</a:t>
            </a:r>
          </a:p>
          <a:p>
            <a:pPr marL="0" indent="0">
              <a:buNone/>
            </a:pPr>
            <a:r>
              <a:rPr lang="es-PE" dirty="0"/>
              <a:t>Agregaremos el punto siguiente según los siguientes criterios:</a:t>
            </a:r>
          </a:p>
          <a:p>
            <a:pPr marL="0" indent="0">
              <a:buNone/>
            </a:pPr>
            <a:endParaRPr lang="es-PE" dirty="0"/>
          </a:p>
        </p:txBody>
      </p:sp>
    </p:spTree>
    <p:extLst>
      <p:ext uri="{BB962C8B-B14F-4D97-AF65-F5344CB8AC3E}">
        <p14:creationId xmlns:p14="http://schemas.microsoft.com/office/powerpoint/2010/main" val="1903191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6DD578-82D1-4AF1-9F64-4278440F7738}"/>
              </a:ext>
            </a:extLst>
          </p:cNvPr>
          <p:cNvSpPr>
            <a:spLocks noGrp="1"/>
          </p:cNvSpPr>
          <p:nvPr>
            <p:ph type="title"/>
          </p:nvPr>
        </p:nvSpPr>
        <p:spPr>
          <a:xfrm>
            <a:off x="838200" y="235771"/>
            <a:ext cx="10515600" cy="1096799"/>
          </a:xfrm>
        </p:spPr>
        <p:txBody>
          <a:bodyPr/>
          <a:lstStyle/>
          <a:p>
            <a:r>
              <a:rPr lang="es-PE" dirty="0"/>
              <a:t>¿Matriz de edificio temporales?</a:t>
            </a:r>
          </a:p>
        </p:txBody>
      </p:sp>
      <p:sp>
        <p:nvSpPr>
          <p:cNvPr id="3" name="Marcador de contenido 2">
            <a:extLst>
              <a:ext uri="{FF2B5EF4-FFF2-40B4-BE49-F238E27FC236}">
                <a16:creationId xmlns:a16="http://schemas.microsoft.com/office/drawing/2014/main" id="{FB5C30D4-0AD8-4F6D-BE8C-64ED0B19CFE3}"/>
              </a:ext>
            </a:extLst>
          </p:cNvPr>
          <p:cNvSpPr>
            <a:spLocks noGrp="1"/>
          </p:cNvSpPr>
          <p:nvPr>
            <p:ph idx="1"/>
          </p:nvPr>
        </p:nvSpPr>
        <p:spPr>
          <a:xfrm>
            <a:off x="838200" y="1484831"/>
            <a:ext cx="10515600" cy="1944169"/>
          </a:xfrm>
        </p:spPr>
        <p:txBody>
          <a:bodyPr>
            <a:normAutofit fontScale="85000" lnSpcReduction="20000"/>
          </a:bodyPr>
          <a:lstStyle/>
          <a:p>
            <a:r>
              <a:rPr lang="es-PE" dirty="0"/>
              <a:t>Al recopilar un punto en la matriz skyline debemos de saber que edificios pueden influir en nuestro recorrido.</a:t>
            </a:r>
          </a:p>
          <a:p>
            <a:r>
              <a:rPr lang="es-PE" dirty="0"/>
              <a:t>Estos edificios (que pueden influir solo en ese momento) se van actualizando a medida pasamos por cada eje. (por cada ronda)</a:t>
            </a:r>
          </a:p>
          <a:p>
            <a:r>
              <a:rPr lang="es-PE" dirty="0"/>
              <a:t>La elección del siguiente punto no influye únicamente por la diferencia de las alturas máximas entre el último punto y los ejes. </a:t>
            </a:r>
          </a:p>
        </p:txBody>
      </p:sp>
      <p:pic>
        <p:nvPicPr>
          <p:cNvPr id="5" name="Imagen 4" descr="Imagen que contiene biombo, edificio, ventana, parado&#10;&#10;Descripción generada automáticamente">
            <a:extLst>
              <a:ext uri="{FF2B5EF4-FFF2-40B4-BE49-F238E27FC236}">
                <a16:creationId xmlns:a16="http://schemas.microsoft.com/office/drawing/2014/main" id="{1DD35F12-BAFE-4B9D-B6C1-7F713931A5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187343" y="2826209"/>
            <a:ext cx="3089670" cy="4502368"/>
          </a:xfrm>
          <a:prstGeom prst="rect">
            <a:avLst/>
          </a:prstGeom>
        </p:spPr>
      </p:pic>
      <p:pic>
        <p:nvPicPr>
          <p:cNvPr id="6" name="Imagen 5" descr="Imagen que contiene biombo, edificio, pájaro, parado&#10;&#10;Descripción generada automáticamente">
            <a:extLst>
              <a:ext uri="{FF2B5EF4-FFF2-40B4-BE49-F238E27FC236}">
                <a16:creationId xmlns:a16="http://schemas.microsoft.com/office/drawing/2014/main" id="{6156AEEE-7BB9-4173-967A-3A6637B937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7360693" y="3097285"/>
            <a:ext cx="3089669" cy="3960215"/>
          </a:xfrm>
          <a:prstGeom prst="rect">
            <a:avLst/>
          </a:prstGeom>
        </p:spPr>
      </p:pic>
    </p:spTree>
    <p:extLst>
      <p:ext uri="{BB962C8B-B14F-4D97-AF65-F5344CB8AC3E}">
        <p14:creationId xmlns:p14="http://schemas.microsoft.com/office/powerpoint/2010/main" val="1243569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392C43-2D24-4842-9341-47BF18D1BB84}"/>
              </a:ext>
            </a:extLst>
          </p:cNvPr>
          <p:cNvSpPr>
            <a:spLocks noGrp="1"/>
          </p:cNvSpPr>
          <p:nvPr>
            <p:ph type="title"/>
          </p:nvPr>
        </p:nvSpPr>
        <p:spPr/>
        <p:txBody>
          <a:bodyPr/>
          <a:lstStyle/>
          <a:p>
            <a:r>
              <a:rPr lang="es-PE" dirty="0"/>
              <a:t>Ejemplo de matriz de edificio temporal:</a:t>
            </a:r>
          </a:p>
        </p:txBody>
      </p:sp>
      <p:pic>
        <p:nvPicPr>
          <p:cNvPr id="4" name="Marcador de contenido 9" descr="Imagen que contiene pájaro, biombo, alambre, rebaño&#10;&#10;Descripción generada automáticamente">
            <a:extLst>
              <a:ext uri="{FF2B5EF4-FFF2-40B4-BE49-F238E27FC236}">
                <a16:creationId xmlns:a16="http://schemas.microsoft.com/office/drawing/2014/main" id="{7E89B82F-E88D-412B-A50F-B722E10F3A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1176338" y="941801"/>
            <a:ext cx="4352925" cy="6026305"/>
          </a:xfrm>
          <a:prstGeom prst="rect">
            <a:avLst/>
          </a:prstGeom>
        </p:spPr>
      </p:pic>
      <p:pic>
        <p:nvPicPr>
          <p:cNvPr id="7" name="Imagen 6">
            <a:extLst>
              <a:ext uri="{FF2B5EF4-FFF2-40B4-BE49-F238E27FC236}">
                <a16:creationId xmlns:a16="http://schemas.microsoft.com/office/drawing/2014/main" id="{53C106C7-9288-4225-BFDE-0D2346EC631D}"/>
              </a:ext>
            </a:extLst>
          </p:cNvPr>
          <p:cNvPicPr>
            <a:picLocks noChangeAspect="1"/>
          </p:cNvPicPr>
          <p:nvPr/>
        </p:nvPicPr>
        <p:blipFill>
          <a:blip r:embed="rId3"/>
          <a:stretch>
            <a:fillRect/>
          </a:stretch>
        </p:blipFill>
        <p:spPr>
          <a:xfrm>
            <a:off x="6845813" y="3028916"/>
            <a:ext cx="4507987" cy="1447518"/>
          </a:xfrm>
          <a:prstGeom prst="rect">
            <a:avLst/>
          </a:prstGeom>
          <a:ln>
            <a:solidFill>
              <a:schemeClr val="tx1"/>
            </a:solidFill>
          </a:ln>
        </p:spPr>
      </p:pic>
    </p:spTree>
    <p:extLst>
      <p:ext uri="{BB962C8B-B14F-4D97-AF65-F5344CB8AC3E}">
        <p14:creationId xmlns:p14="http://schemas.microsoft.com/office/powerpoint/2010/main" val="418026366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670</TotalTime>
  <Words>963</Words>
  <Application>Microsoft Office PowerPoint</Application>
  <PresentationFormat>Panorámica</PresentationFormat>
  <Paragraphs>78</Paragraphs>
  <Slides>19</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19</vt:i4>
      </vt:variant>
    </vt:vector>
  </HeadingPairs>
  <TitlesOfParts>
    <vt:vector size="23" baseType="lpstr">
      <vt:lpstr>Arial</vt:lpstr>
      <vt:lpstr>Calibri</vt:lpstr>
      <vt:lpstr>Calibri Light</vt:lpstr>
      <vt:lpstr>Tema de Office</vt:lpstr>
      <vt:lpstr>Explicación del algoritmo para la obtención del Skyline </vt:lpstr>
      <vt:lpstr>Presentación de PowerPoint</vt:lpstr>
      <vt:lpstr>Puntos a tomar en cuenta: </vt:lpstr>
      <vt:lpstr>Ejemplo:  Sea la ciudad: [1,3,2, “E1”],[2,6,3, “E2”],[2,6,1, “E3”]</vt:lpstr>
      <vt:lpstr>Presentación de PowerPoint</vt:lpstr>
      <vt:lpstr>Algoritmo del Skyline</vt:lpstr>
      <vt:lpstr>Funcionamiento:</vt:lpstr>
      <vt:lpstr>¿Matriz de edificio temporales?</vt:lpstr>
      <vt:lpstr>Ejemplo de matriz de edificio temporal:</vt:lpstr>
      <vt:lpstr>Posibilidades de elección del siguiente punto.</vt:lpstr>
      <vt:lpstr>Presentación de PowerPoint</vt:lpstr>
      <vt:lpstr>2) Cuando hay edificios temporales:</vt:lpstr>
      <vt:lpstr>Presentación de PowerPoint</vt:lpstr>
      <vt:lpstr>¿Qué pasa con estos casos?</vt:lpstr>
      <vt:lpstr>Presentación de PowerPoint</vt:lpstr>
      <vt:lpstr>Presentación de PowerPoint</vt:lpstr>
      <vt:lpstr>Presentación de PowerPoint</vt:lpstr>
      <vt:lpstr>Actualización de los edificios temporales:</vt:lpstr>
      <vt:lpstr>Finalmente así agrega puntos: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Explicación del algoritmo para la obtención del Skyline</dc:title>
  <dc:creator>Rodrigo Caballero</dc:creator>
  <cp:lastModifiedBy>Rodrigo Caballero</cp:lastModifiedBy>
  <cp:revision>2</cp:revision>
  <dcterms:created xsi:type="dcterms:W3CDTF">2020-06-29T20:44:01Z</dcterms:created>
  <dcterms:modified xsi:type="dcterms:W3CDTF">2023-02-24T07:41:20Z</dcterms:modified>
</cp:coreProperties>
</file>

<file path=docProps/thumbnail.jpeg>
</file>